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  <p:sldMasterId id="2147483773" r:id="rId5"/>
  </p:sldMasterIdLst>
  <p:notesMasterIdLst>
    <p:notesMasterId r:id="rId70"/>
  </p:notesMasterIdLst>
  <p:sldIdLst>
    <p:sldId id="1956" r:id="rId6"/>
    <p:sldId id="257" r:id="rId7"/>
    <p:sldId id="1930" r:id="rId8"/>
    <p:sldId id="1931" r:id="rId9"/>
    <p:sldId id="683" r:id="rId10"/>
    <p:sldId id="263" r:id="rId11"/>
    <p:sldId id="1932" r:id="rId12"/>
    <p:sldId id="1921" r:id="rId13"/>
    <p:sldId id="1922" r:id="rId14"/>
    <p:sldId id="1933" r:id="rId15"/>
    <p:sldId id="1934" r:id="rId16"/>
    <p:sldId id="1935" r:id="rId17"/>
    <p:sldId id="1937" r:id="rId18"/>
    <p:sldId id="1936" r:id="rId19"/>
    <p:sldId id="266" r:id="rId20"/>
    <p:sldId id="1890" r:id="rId21"/>
    <p:sldId id="1944" r:id="rId22"/>
    <p:sldId id="267" r:id="rId23"/>
    <p:sldId id="1938" r:id="rId24"/>
    <p:sldId id="1939" r:id="rId25"/>
    <p:sldId id="1940" r:id="rId26"/>
    <p:sldId id="1896" r:id="rId27"/>
    <p:sldId id="1897" r:id="rId28"/>
    <p:sldId id="1899" r:id="rId29"/>
    <p:sldId id="1901" r:id="rId30"/>
    <p:sldId id="268" r:id="rId31"/>
    <p:sldId id="1898" r:id="rId32"/>
    <p:sldId id="1902" r:id="rId33"/>
    <p:sldId id="1903" r:id="rId34"/>
    <p:sldId id="1945" r:id="rId35"/>
    <p:sldId id="1904" r:id="rId36"/>
    <p:sldId id="1906" r:id="rId37"/>
    <p:sldId id="1954" r:id="rId38"/>
    <p:sldId id="1918" r:id="rId39"/>
    <p:sldId id="1908" r:id="rId40"/>
    <p:sldId id="1905" r:id="rId41"/>
    <p:sldId id="1892" r:id="rId42"/>
    <p:sldId id="1910" r:id="rId43"/>
    <p:sldId id="1909" r:id="rId44"/>
    <p:sldId id="1911" r:id="rId45"/>
    <p:sldId id="1912" r:id="rId46"/>
    <p:sldId id="1893" r:id="rId47"/>
    <p:sldId id="1946" r:id="rId48"/>
    <p:sldId id="1952" r:id="rId49"/>
    <p:sldId id="1949" r:id="rId50"/>
    <p:sldId id="1951" r:id="rId51"/>
    <p:sldId id="1953" r:id="rId52"/>
    <p:sldId id="1869" r:id="rId53"/>
    <p:sldId id="1947" r:id="rId54"/>
    <p:sldId id="1948" r:id="rId55"/>
    <p:sldId id="1894" r:id="rId56"/>
    <p:sldId id="1913" r:id="rId57"/>
    <p:sldId id="1941" r:id="rId58"/>
    <p:sldId id="1915" r:id="rId59"/>
    <p:sldId id="1942" r:id="rId60"/>
    <p:sldId id="1917" r:id="rId61"/>
    <p:sldId id="1866" r:id="rId62"/>
    <p:sldId id="269" r:id="rId63"/>
    <p:sldId id="1943" r:id="rId64"/>
    <p:sldId id="271" r:id="rId65"/>
    <p:sldId id="1959" r:id="rId66"/>
    <p:sldId id="1957" r:id="rId67"/>
    <p:sldId id="1958" r:id="rId68"/>
    <p:sldId id="26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1956"/>
            <p14:sldId id="257"/>
            <p14:sldId id="1930"/>
            <p14:sldId id="1931"/>
            <p14:sldId id="683"/>
            <p14:sldId id="263"/>
            <p14:sldId id="1932"/>
            <p14:sldId id="1921"/>
            <p14:sldId id="1922"/>
            <p14:sldId id="1933"/>
            <p14:sldId id="1934"/>
            <p14:sldId id="1935"/>
            <p14:sldId id="1937"/>
            <p14:sldId id="1936"/>
            <p14:sldId id="266"/>
            <p14:sldId id="1890"/>
            <p14:sldId id="1944"/>
            <p14:sldId id="267"/>
            <p14:sldId id="1938"/>
            <p14:sldId id="1939"/>
            <p14:sldId id="1940"/>
            <p14:sldId id="1896"/>
            <p14:sldId id="1897"/>
            <p14:sldId id="1899"/>
            <p14:sldId id="1901"/>
            <p14:sldId id="268"/>
            <p14:sldId id="1898"/>
            <p14:sldId id="1902"/>
            <p14:sldId id="1903"/>
            <p14:sldId id="1945"/>
            <p14:sldId id="1904"/>
            <p14:sldId id="1906"/>
            <p14:sldId id="1954"/>
            <p14:sldId id="1918"/>
            <p14:sldId id="1908"/>
            <p14:sldId id="1905"/>
            <p14:sldId id="1892"/>
            <p14:sldId id="1910"/>
            <p14:sldId id="1909"/>
            <p14:sldId id="1911"/>
            <p14:sldId id="1912"/>
            <p14:sldId id="1893"/>
            <p14:sldId id="1946"/>
            <p14:sldId id="1952"/>
            <p14:sldId id="1949"/>
            <p14:sldId id="1951"/>
            <p14:sldId id="1953"/>
            <p14:sldId id="1869"/>
            <p14:sldId id="1947"/>
            <p14:sldId id="1948"/>
            <p14:sldId id="1894"/>
            <p14:sldId id="1913"/>
            <p14:sldId id="1941"/>
            <p14:sldId id="1915"/>
            <p14:sldId id="1942"/>
            <p14:sldId id="1917"/>
            <p14:sldId id="1866"/>
            <p14:sldId id="269"/>
            <p14:sldId id="1943"/>
            <p14:sldId id="271"/>
            <p14:sldId id="1959"/>
            <p14:sldId id="1957"/>
            <p14:sldId id="195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5" autoAdjust="0"/>
    <p:restoredTop sz="83696" autoAdjust="0"/>
  </p:normalViewPr>
  <p:slideViewPr>
    <p:cSldViewPr snapToGrid="0">
      <p:cViewPr varScale="1">
        <p:scale>
          <a:sx n="87" d="100"/>
          <a:sy n="87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2019/11/9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otnet/api/microsoft.extensions.hosting.ihostedservic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microsoft.com/en-us/aspnet/core/fundamentals/host/web-host?view=aspnetcore-3.0" TargetMode="External"/><Relationship Id="rId4" Type="http://schemas.openxmlformats.org/officeDocument/2006/relationships/hyperlink" Target="https://docs.microsoft.com/en-us/aspnet/core/fundamentals/index?view=aspnetcore-3.0#server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 host?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object that encapsulates an app's resources, such as: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 injection (DI)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Logging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IHostedService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implementations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host starts, it calls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IHostedService.StartAsync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each implementation of 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IHostedService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it finds in the DI container. In a web app, one of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IHostedService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implementations is a web service that starts an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 server implementation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reason for including all of the app's interdependent resources in one object is lifetime management: control over app startup and graceful shutdown.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versions of ASP.NET Core earlier than 3.0, the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Web Host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for HTTP workloads. The Web Host is no longer recommended for web apps and remains available only for backward compatibility.</a:t>
            </a:r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68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修改設定十，目錄結構以團隊分工優化為第一優先。因此目錄階層為 </a:t>
            </a:r>
            <a:r>
              <a:rPr lang="en-US" altLang="zh-TW" dirty="0"/>
              <a:t>/{module}/{region} </a:t>
            </a:r>
            <a:r>
              <a:rPr lang="zh-TW" altLang="en-US" dirty="0"/>
              <a:t>為主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76009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 Side Disco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234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659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65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https://www.hbrtaiwan.com/article_content_AR0006633.html?utm_source=facebook&amp;utm_medium=social&amp;utm_campaign=201802fb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208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系統運作規範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系統如何部署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系統如何互相溝通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系統如何監控與追蹤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系統如何維運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改變組態、改變規模</a:t>
            </a:r>
            <a:r>
              <a:rPr lang="en-US" altLang="zh-TW" dirty="0"/>
              <a:t>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zh-TW" altLang="en-US" dirty="0"/>
              <a:t>如何設計，就決定如何維運與開發。</a:t>
            </a:r>
            <a:r>
              <a:rPr lang="en-US" altLang="zh-TW" dirty="0"/>
              <a:t>DevOps</a:t>
            </a:r>
            <a:r>
              <a:rPr lang="zh-TW" altLang="en-US" dirty="0"/>
              <a:t> 是一體化的，你想要怎麼維運，在設計時就要思考。</a:t>
            </a:r>
            <a:endParaRPr lang="en-US" altLang="zh-TW" dirty="0"/>
          </a:p>
          <a:p>
            <a:pPr marL="0" indent="0">
              <a:buNone/>
            </a:pPr>
            <a:r>
              <a:rPr lang="en-US" dirty="0"/>
              <a:t>Design (developer) for operation</a:t>
            </a:r>
          </a:p>
          <a:p>
            <a:pPr marL="0" indent="0">
              <a:buNone/>
            </a:pPr>
            <a:r>
              <a:rPr lang="en-US" dirty="0"/>
              <a:t>Operation support developer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58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Build Once, Binary To AM, Deploy from AM (</a:t>
            </a:r>
            <a:r>
              <a:rPr lang="zh-TW" altLang="en-US" dirty="0"/>
              <a:t> </a:t>
            </a:r>
            <a:r>
              <a:rPr lang="en-US" altLang="zh-TW" dirty="0"/>
              <a:t>x N )</a:t>
            </a:r>
          </a:p>
          <a:p>
            <a:pPr marL="228600" indent="-228600">
              <a:buAutoNum type="arabicPeriod"/>
            </a:pPr>
            <a:r>
              <a:rPr lang="en-US" dirty="0"/>
              <a:t>EX: Docker-</a:t>
            </a:r>
            <a:r>
              <a:rPr lang="en-US" dirty="0" err="1"/>
              <a:t>Compose.YML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altLang="zh-TW" dirty="0"/>
              <a:t>Store config in “ENVIRONMENT”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CI / CD / CD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Dynamic IP / PORT with Service Discovery, Use RP / API</a:t>
            </a:r>
            <a:r>
              <a:rPr lang="en-US" altLang="zh-TW" dirty="0"/>
              <a:t>GW</a:t>
            </a:r>
            <a:r>
              <a:rPr lang="zh-TW" altLang="en-US" dirty="0"/>
              <a:t> </a:t>
            </a:r>
            <a:r>
              <a:rPr lang="en-US" altLang="zh-TW" dirty="0"/>
              <a:t>to publish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Self Management, Just Start / Stop VM or Containers</a:t>
            </a:r>
          </a:p>
          <a:p>
            <a:pPr marL="228600" indent="-228600">
              <a:buAutoNum type="arabicPeriod"/>
            </a:pPr>
            <a:r>
              <a:rPr lang="en-US" dirty="0"/>
              <a:t>Infra As Code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  <a:p>
            <a:pPr marL="228600" indent="-228600">
              <a:buAutoNum type="arabicPeriod"/>
            </a:pPr>
            <a:r>
              <a:rPr lang="en-US" dirty="0"/>
              <a:t>--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9C925-0C53-4CFE-9861-1E7E87F1703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354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Currently: Node.JS + Containers (via docker registry)</a:t>
            </a:r>
          </a:p>
          <a:p>
            <a:r>
              <a:rPr lang="en-US" dirty="0"/>
              <a:t>Future: .NET tools (via NuGet)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5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11" Type="http://schemas.openxmlformats.org/officeDocument/2006/relationships/image" Target="../media/image22.jpe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2.svg"/><Relationship Id="rId9" Type="http://schemas.openxmlformats.org/officeDocument/2006/relationships/image" Target="../media/image20.jpeg"/><Relationship Id="rId1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emf"/><Relationship Id="rId7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png"/><Relationship Id="rId5" Type="http://schemas.openxmlformats.org/officeDocument/2006/relationships/image" Target="../media/image3.svg"/><Relationship Id="rId10" Type="http://schemas.openxmlformats.org/officeDocument/2006/relationships/image" Target="../media/image34.sv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5.png"/><Relationship Id="rId7" Type="http://schemas.openxmlformats.org/officeDocument/2006/relationships/image" Target="../media/image6.sv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6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8.sv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39.svg"/><Relationship Id="rId4" Type="http://schemas.openxmlformats.org/officeDocument/2006/relationships/image" Target="../media/image3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12" Type="http://schemas.openxmlformats.org/officeDocument/2006/relationships/image" Target="../media/image27.png"/><Relationship Id="rId17" Type="http://schemas.openxmlformats.org/officeDocument/2006/relationships/image" Target="../media/image44.png"/><Relationship Id="rId2" Type="http://schemas.openxmlformats.org/officeDocument/2006/relationships/image" Target="../media/image13.png"/><Relationship Id="rId16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svg"/><Relationship Id="rId11" Type="http://schemas.openxmlformats.org/officeDocument/2006/relationships/image" Target="../media/image26.png"/><Relationship Id="rId5" Type="http://schemas.openxmlformats.org/officeDocument/2006/relationships/image" Target="../media/image42.pn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41.svg"/><Relationship Id="rId9" Type="http://schemas.openxmlformats.org/officeDocument/2006/relationships/image" Target="../media/image24.png"/><Relationship Id="rId14" Type="http://schemas.openxmlformats.org/officeDocument/2006/relationships/image" Target="../media/image1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38B556-2AD5-4735-8538-D00CBCE58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" y="-6"/>
            <a:ext cx="12191896" cy="6858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ADF64-8063-40A8-89B4-D9748021E8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237744"/>
            <a:ext cx="12192000" cy="638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AB625-99C9-4AE6-95A0-3D4429B5A970}"/>
              </a:ext>
            </a:extLst>
          </p:cNvPr>
          <p:cNvSpPr txBox="1"/>
          <p:nvPr userDrawn="1"/>
        </p:nvSpPr>
        <p:spPr>
          <a:xfrm>
            <a:off x="457200" y="3581400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79F16F-ABC5-4E3F-8A26-6B49A653B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100" y="390144"/>
            <a:ext cx="3619500" cy="18831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4840E-388A-49BA-AD50-5C8D01B63816}"/>
              </a:ext>
            </a:extLst>
          </p:cNvPr>
          <p:cNvGrpSpPr/>
          <p:nvPr userDrawn="1"/>
        </p:nvGrpSpPr>
        <p:grpSpPr>
          <a:xfrm>
            <a:off x="6106160" y="535180"/>
            <a:ext cx="2385592" cy="1192020"/>
            <a:chOff x="6195060" y="865380"/>
            <a:chExt cx="2385592" cy="119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9B334-91F2-4A57-9056-8303639056B8}"/>
                </a:ext>
              </a:extLst>
            </p:cNvPr>
            <p:cNvSpPr/>
            <p:nvPr userDrawn="1"/>
          </p:nvSpPr>
          <p:spPr bwMode="auto">
            <a:xfrm>
              <a:off x="6195060" y="865380"/>
              <a:ext cx="2171700" cy="1192020"/>
            </a:xfrm>
            <a:prstGeom prst="rect">
              <a:avLst/>
            </a:prstGeom>
            <a:solidFill>
              <a:srgbClr val="E2068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chemeClr val="bg1"/>
                  </a:solidFill>
                </a:rPr>
                <a:t>Host by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EABEB0-04B4-4C78-B8AA-04A7CA503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8099" y="1520190"/>
              <a:ext cx="2192553" cy="50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63AC7E-5289-4457-A990-0F2DD6A8F884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0246DD5-BA19-431C-B4BD-0180119593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850ACC-F5DF-41FE-809B-D2224934C00C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2E70424-A1BA-4C9A-8AFD-223E5811AC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424F6F0-BD84-4E5E-A03D-89AF757066A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E93C4-71A8-40C3-8067-73D9C36C2D77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9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048205E-BA2D-41E9-A18C-8C4DA83F3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08D18C-CD1C-4100-8DC6-8B0C1AEECE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000B34D-B1A4-4EBA-918A-833D64CF80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816FF03-C05F-43B0-8921-0D172917E44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1E52C-C5AC-4E19-8DBD-5D58E8CB8873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4C79D2FE-78F8-4579-9948-5482542E6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E47A6B-A291-4F03-8511-2FAE7C2624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997373-D456-458D-AD97-070C4C072D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A6EAF60-8A52-4F7C-903C-ACED48ADF5E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922334"/>
            <a:ext cx="11925552" cy="899665"/>
            <a:chOff x="133224" y="5922334"/>
            <a:chExt cx="11925552" cy="899665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7724564" y="5922334"/>
              <a:ext cx="4334212" cy="899665"/>
              <a:chOff x="851011" y="5865184"/>
              <a:chExt cx="4334212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865184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851011" y="6031111"/>
                <a:ext cx="3473340" cy="614096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86CCF5-8EE9-4125-A917-5462B573CD04}"/>
              </a:ext>
            </a:extLst>
          </p:cNvPr>
          <p:cNvGrpSpPr/>
          <p:nvPr userDrawn="1"/>
        </p:nvGrpSpPr>
        <p:grpSpPr>
          <a:xfrm>
            <a:off x="917047" y="3832360"/>
            <a:ext cx="10327302" cy="914400"/>
            <a:chOff x="917047" y="4869180"/>
            <a:chExt cx="10327302" cy="914400"/>
          </a:xfrm>
        </p:grpSpPr>
        <p:pic>
          <p:nvPicPr>
            <p:cNvPr id="7" name="Picture 2" descr="https://t.kfs.io/organization_resource_files/635/12312/logotype_2x_original.png">
              <a:extLst>
                <a:ext uri="{FF2B5EF4-FFF2-40B4-BE49-F238E27FC236}">
                  <a16:creationId xmlns:a16="http://schemas.microsoft.com/office/drawing/2014/main" id="{15952E02-AD5D-4133-AA10-6AD70F4E47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963" y="4998246"/>
              <a:ext cx="2743200" cy="656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https://t.kfs.io/organization_resource_files/635/13369/WS____s.png">
              <a:extLst>
                <a:ext uri="{FF2B5EF4-FFF2-40B4-BE49-F238E27FC236}">
                  <a16:creationId xmlns:a16="http://schemas.microsoft.com/office/drawing/2014/main" id="{40EAB700-8FB9-4D5E-9FA8-F17AA8E636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7" y="4869180"/>
              <a:ext cx="331572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2A52B98-D314-4210-B9FA-B86970A31F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350" y="4869180"/>
              <a:ext cx="304799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0476BB-0162-4E86-BD62-84F03905A7C2}"/>
              </a:ext>
            </a:extLst>
          </p:cNvPr>
          <p:cNvGrpSpPr/>
          <p:nvPr userDrawn="1"/>
        </p:nvGrpSpPr>
        <p:grpSpPr>
          <a:xfrm>
            <a:off x="917047" y="1645206"/>
            <a:ext cx="10327302" cy="1828800"/>
            <a:chOff x="917047" y="2498489"/>
            <a:chExt cx="10327302" cy="1828800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A5DBC5A-0A4B-4E65-AAA4-A51C6EF9D9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2434" y="2498489"/>
              <a:ext cx="1871915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distudio.blob.core.windows.net/study4tw/dotnetfb.png">
              <a:extLst>
                <a:ext uri="{FF2B5EF4-FFF2-40B4-BE49-F238E27FC236}">
                  <a16:creationId xmlns:a16="http://schemas.microsoft.com/office/drawing/2014/main" id="{820B81FF-106A-4C75-815C-3002262EBF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7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distudio.blob.core.windows.net/study4tw/rladytaipei.jpeg">
              <a:extLst>
                <a:ext uri="{FF2B5EF4-FFF2-40B4-BE49-F238E27FC236}">
                  <a16:creationId xmlns:a16="http://schemas.microsoft.com/office/drawing/2014/main" id="{DFA00DE5-F01B-45CD-B634-8C9B31A5E82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998" y="2498489"/>
              <a:ext cx="1548384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https://distudio.blob.core.windows.net/study4tw/AngularTWz_Logo.png">
              <a:extLst>
                <a:ext uri="{FF2B5EF4-FFF2-40B4-BE49-F238E27FC236}">
                  <a16:creationId xmlns:a16="http://schemas.microsoft.com/office/drawing/2014/main" id="{8DFB8527-9493-4F51-8285-993CB215977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533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2D70DE44-8FFF-4B41-8054-8DB78159DD5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484" y="2498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C755-9F03-41DF-9651-5B77FAA628A7}"/>
              </a:ext>
            </a:extLst>
          </p:cNvPr>
          <p:cNvGrpSpPr/>
          <p:nvPr userDrawn="1"/>
        </p:nvGrpSpPr>
        <p:grpSpPr>
          <a:xfrm>
            <a:off x="756350" y="180075"/>
            <a:ext cx="10487999" cy="1106777"/>
            <a:chOff x="756350" y="650097"/>
            <a:chExt cx="10487999" cy="1106777"/>
          </a:xfrm>
        </p:grpSpPr>
        <p:pic>
          <p:nvPicPr>
            <p:cNvPr id="10" name="Picture 14" descr="「MICROSOFT MVP」的圖片搜尋結果">
              <a:extLst>
                <a:ext uri="{FF2B5EF4-FFF2-40B4-BE49-F238E27FC236}">
                  <a16:creationId xmlns:a16="http://schemas.microsoft.com/office/drawing/2014/main" id="{DCA4F65A-6FD5-4045-B538-0DC8A6AB1DD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62" y="650097"/>
              <a:ext cx="2743200" cy="110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s://t.kfs.io/organization_resource_files/635/15666/SEAT_wide1.png">
              <a:extLst>
                <a:ext uri="{FF2B5EF4-FFF2-40B4-BE49-F238E27FC236}">
                  <a16:creationId xmlns:a16="http://schemas.microsoft.com/office/drawing/2014/main" id="{927D8B1B-B425-4085-8B4F-55AE0261F7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489" y="650097"/>
              <a:ext cx="4041860" cy="110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6E3362-3F77-4426-B737-4D78987E995F}"/>
                </a:ext>
              </a:extLst>
            </p:cNvPr>
            <p:cNvSpPr/>
            <p:nvPr userDrawn="1"/>
          </p:nvSpPr>
          <p:spPr>
            <a:xfrm>
              <a:off x="756350" y="650097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dirty="0"/>
                <a:t>特別感謝</a:t>
              </a:r>
              <a:endParaRPr lang="en-US" sz="54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2F0BD71-5522-4103-92D1-00A5C6259893}"/>
              </a:ext>
            </a:extLst>
          </p:cNvPr>
          <p:cNvSpPr/>
          <p:nvPr userDrawn="1"/>
        </p:nvSpPr>
        <p:spPr bwMode="auto">
          <a:xfrm>
            <a:off x="0" y="4848804"/>
            <a:ext cx="12192000" cy="9918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     以及各位參與活動的你們</a:t>
            </a: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91034-215F-4801-9819-C975C85D7EA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196060" y="4848803"/>
            <a:ext cx="2175600" cy="9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19" name="Shape 19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074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755" y="260648"/>
            <a:ext cx="11932907" cy="648072"/>
          </a:xfrm>
        </p:spPr>
        <p:txBody>
          <a:bodyPr/>
          <a:lstStyle/>
          <a:p>
            <a:r>
              <a:rPr lang="zh-TW" altLang="en-US" dirty="0"/>
              <a:t>母片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87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0689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7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now covered slope&#10;&#10;Description automatically generated">
            <a:extLst>
              <a:ext uri="{FF2B5EF4-FFF2-40B4-BE49-F238E27FC236}">
                <a16:creationId xmlns:a16="http://schemas.microsoft.com/office/drawing/2014/main" id="{6050068C-7A3C-497C-B3D3-8499D9ADDA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" r="16081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EA9CEF0-04D7-4524-98C7-8A5176FFCF25}"/>
              </a:ext>
            </a:extLst>
          </p:cNvPr>
          <p:cNvSpPr/>
          <p:nvPr userDrawn="1"/>
        </p:nvSpPr>
        <p:spPr>
          <a:xfrm>
            <a:off x="0" y="0"/>
            <a:ext cx="12192000" cy="5285808"/>
          </a:xfrm>
          <a:prstGeom prst="rect">
            <a:avLst/>
          </a:prstGeom>
          <a:solidFill>
            <a:srgbClr val="2B2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7366A6-C686-4BDD-9784-02119E3AAB85}"/>
              </a:ext>
            </a:extLst>
          </p:cNvPr>
          <p:cNvSpPr/>
          <p:nvPr userDrawn="1"/>
        </p:nvSpPr>
        <p:spPr>
          <a:xfrm>
            <a:off x="0" y="0"/>
            <a:ext cx="12192000" cy="4838248"/>
          </a:xfrm>
          <a:custGeom>
            <a:avLst/>
            <a:gdLst>
              <a:gd name="connsiteX0" fmla="*/ 0 w 12192000"/>
              <a:gd name="connsiteY0" fmla="*/ 0 h 4838248"/>
              <a:gd name="connsiteX1" fmla="*/ 12192000 w 12192000"/>
              <a:gd name="connsiteY1" fmla="*/ 0 h 4838248"/>
              <a:gd name="connsiteX2" fmla="*/ 12192000 w 12192000"/>
              <a:gd name="connsiteY2" fmla="*/ 4838248 h 4838248"/>
              <a:gd name="connsiteX3" fmla="*/ 0 w 12192000"/>
              <a:gd name="connsiteY3" fmla="*/ 2638808 h 483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38248">
                <a:moveTo>
                  <a:pt x="0" y="0"/>
                </a:moveTo>
                <a:lnTo>
                  <a:pt x="12192000" y="0"/>
                </a:lnTo>
                <a:lnTo>
                  <a:pt x="12192000" y="4838248"/>
                </a:lnTo>
                <a:lnTo>
                  <a:pt x="0" y="2638808"/>
                </a:lnTo>
                <a:close/>
              </a:path>
            </a:pathLst>
          </a:custGeom>
          <a:solidFill>
            <a:srgbClr val="4A2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DB681ED-B0BB-414B-9CBD-5F04800E1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925"/>
          <a:stretch/>
        </p:blipFill>
        <p:spPr>
          <a:xfrm>
            <a:off x="52" y="-6"/>
            <a:ext cx="12191896" cy="528581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E42C3D-DD5A-4AB5-913F-5170092ED7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6748" y="1020457"/>
            <a:ext cx="4048125" cy="3801827"/>
          </a:xfrm>
          <a:prstGeom prst="rect">
            <a:avLst/>
          </a:prstGeom>
        </p:spPr>
      </p:pic>
      <p:pic>
        <p:nvPicPr>
          <p:cNvPr id="18" name="Picture 17" descr="A picture containing room&#10;&#10;Description automatically generated">
            <a:extLst>
              <a:ext uri="{FF2B5EF4-FFF2-40B4-BE49-F238E27FC236}">
                <a16:creationId xmlns:a16="http://schemas.microsoft.com/office/drawing/2014/main" id="{A8AEA800-58E8-4E22-B9CA-6C1EFBACC3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3"/>
          <a:stretch/>
        </p:blipFill>
        <p:spPr>
          <a:xfrm>
            <a:off x="7416800" y="3200401"/>
            <a:ext cx="4493705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5B563F-1EF2-42A7-8F8B-E9FE6CDFE757}"/>
              </a:ext>
            </a:extLst>
          </p:cNvPr>
          <p:cNvSpPr txBox="1"/>
          <p:nvPr userDrawn="1"/>
        </p:nvSpPr>
        <p:spPr>
          <a:xfrm>
            <a:off x="6686550" y="1954388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A61C3-FC0C-4C91-905B-9BB18D2F17C1}"/>
              </a:ext>
            </a:extLst>
          </p:cNvPr>
          <p:cNvSpPr txBox="1"/>
          <p:nvPr userDrawn="1"/>
        </p:nvSpPr>
        <p:spPr>
          <a:xfrm>
            <a:off x="4876800" y="328088"/>
            <a:ext cx="6616648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15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.NET</a:t>
            </a:r>
            <a:r>
              <a:rPr lang="en-US" altLang="zh-TW" sz="115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9600" dirty="0">
                <a:solidFill>
                  <a:schemeClr val="bg1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Conf</a:t>
            </a:r>
            <a:endParaRPr lang="en-US" sz="9600" dirty="0">
              <a:solidFill>
                <a:schemeClr val="bg1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1E20091-54A9-47F1-A71F-7AADF4F304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9875" y="5644843"/>
            <a:ext cx="2301875" cy="99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59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F38B556-2AD5-4735-8538-D00CBCE58E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" y="-6"/>
            <a:ext cx="12191896" cy="6858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5ADF64-8063-40A8-89B4-D9748021E85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168732"/>
            <a:ext cx="12192000" cy="6382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AB625-99C9-4AE6-95A0-3D4429B5A970}"/>
              </a:ext>
            </a:extLst>
          </p:cNvPr>
          <p:cNvSpPr txBox="1"/>
          <p:nvPr userDrawn="1"/>
        </p:nvSpPr>
        <p:spPr>
          <a:xfrm>
            <a:off x="457200" y="3546894"/>
            <a:ext cx="51943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800">
                <a:solidFill>
                  <a:schemeClr val="bg1"/>
                </a:solidFill>
              </a:rPr>
              <a:t>探索 </a:t>
            </a:r>
            <a:r>
              <a:rPr lang="en-US" altLang="zh-TW" sz="4800">
                <a:solidFill>
                  <a:schemeClr val="bg1"/>
                </a:solidFill>
              </a:rPr>
              <a:t>.NET </a:t>
            </a:r>
            <a:r>
              <a:rPr lang="zh-TW" altLang="en-US" sz="4800">
                <a:solidFill>
                  <a:schemeClr val="bg1"/>
                </a:solidFill>
              </a:rPr>
              <a:t>新世界</a:t>
            </a:r>
            <a:endParaRPr lang="en-US" sz="4800" dirty="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79F16F-ABC5-4E3F-8A26-6B49A653B2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9100" y="390144"/>
            <a:ext cx="3619500" cy="18831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4840E-388A-49BA-AD50-5C8D01B63816}"/>
              </a:ext>
            </a:extLst>
          </p:cNvPr>
          <p:cNvGrpSpPr/>
          <p:nvPr userDrawn="1"/>
        </p:nvGrpSpPr>
        <p:grpSpPr>
          <a:xfrm>
            <a:off x="6106160" y="535180"/>
            <a:ext cx="2385592" cy="1192020"/>
            <a:chOff x="6195060" y="865380"/>
            <a:chExt cx="2385592" cy="11920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59B334-91F2-4A57-9056-8303639056B8}"/>
                </a:ext>
              </a:extLst>
            </p:cNvPr>
            <p:cNvSpPr/>
            <p:nvPr userDrawn="1"/>
          </p:nvSpPr>
          <p:spPr bwMode="auto">
            <a:xfrm>
              <a:off x="6195060" y="865380"/>
              <a:ext cx="2171700" cy="1192020"/>
            </a:xfrm>
            <a:prstGeom prst="rect">
              <a:avLst/>
            </a:prstGeom>
            <a:solidFill>
              <a:srgbClr val="E2068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solidFill>
                    <a:schemeClr val="bg1"/>
                  </a:solidFill>
                </a:rPr>
                <a:t>Host by</a:t>
              </a: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8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EABEB0-04B4-4C78-B8AA-04A7CA503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6388099" y="1520190"/>
              <a:ext cx="2192553" cy="502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47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98801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65C93-60AE-48FB-BD43-B0F2EB2C02DA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13D81305-A4CC-466D-8DFA-AC4D1C73F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446BB8-F2CA-4503-8EF3-8828DE69938A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0C964F-A421-4943-8D31-DA1CEDF4EA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CE15B43-4695-445C-929B-FB3AE0D4C6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9089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05D389-0DCA-423D-8B7F-2DB7DF6E658B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74EEB7F-2962-427A-8D72-D103B08FAB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01F91C-ED91-4BA4-8973-B4B50A483DE4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79862AA-3480-4769-B7F7-1F44CF4E8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4CB6470-4545-4EC4-8857-2F3E3B1E4A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45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0A53F-5BA3-4175-9898-C333D5ED90E2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875DC9E7-2FA0-4E10-890C-77DA04858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372CE5-6A16-4017-B5BD-4853C7235B9F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8762F01-3B95-44F1-9EAA-A11F6CA84D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8A64C8-5B0F-4D5E-AE40-FD83E0B920E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0068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76897-0204-4AA7-8784-58865DF9EF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8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6D3D75-A203-4F9B-A66F-55DA0C157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62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0CC8B-0B93-4E62-9137-664A80E235BE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EE4FB23-247B-4EDA-BEBA-1FBEA98C3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1AF0EC-77A3-4D6E-8DFD-4F6B4FA186F3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4EA5B4D-0694-456A-BC09-B3EB749BEB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47A1D09-CC94-41C1-8FB6-9FF047E5D9C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21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B65C93-60AE-48FB-BD43-B0F2EB2C02DA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13D81305-A4CC-466D-8DFA-AC4D1C73F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446BB8-F2CA-4503-8EF3-8828DE69938A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70C964F-A421-4943-8D31-DA1CEDF4EAC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CE15B43-4695-445C-929B-FB3AE0D4C6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63AC7E-5289-4457-A990-0F2DD6A8F884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0246DD5-BA19-431C-B4BD-0180119593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850ACC-F5DF-41FE-809B-D2224934C00C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C2E70424-A1BA-4C9A-8AFD-223E5811AC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A424F6F0-BD84-4E5E-A03D-89AF757066A8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94691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9E93C4-71A8-40C3-8067-73D9C36C2D77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9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048205E-BA2D-41E9-A18C-8C4DA83F3A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08D18C-CD1C-4100-8DC6-8B0C1AEECE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E000B34D-B1A4-4EBA-918A-833D64CF80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2816FF03-C05F-43B0-8921-0D172917E44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4871340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C1E52C-C5AC-4E19-8DBD-5D58E8CB8873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5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4C79D2FE-78F8-4579-9948-5482542E6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E47A6B-A291-4F03-8511-2FAE7C2624FE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997373-D456-458D-AD97-070C4C072D0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A6EAF60-8A52-4F7C-903C-ACED48ADF5E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8732752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4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899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44143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6F5AE1-0884-4066-A4C2-BE7458BDDDC9}"/>
              </a:ext>
            </a:extLst>
          </p:cNvPr>
          <p:cNvGrpSpPr/>
          <p:nvPr userDrawn="1"/>
        </p:nvGrpSpPr>
        <p:grpSpPr>
          <a:xfrm>
            <a:off x="133224" y="5922334"/>
            <a:ext cx="11925552" cy="899665"/>
            <a:chOff x="133224" y="5922334"/>
            <a:chExt cx="11925552" cy="899665"/>
          </a:xfrm>
        </p:grpSpPr>
        <p:pic>
          <p:nvPicPr>
            <p:cNvPr id="3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55824B32-BA26-466C-82AC-C7783848DC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A4EEF3-EC23-416C-95C6-9152CCA8F7FB}"/>
                </a:ext>
              </a:extLst>
            </p:cNvPr>
            <p:cNvGrpSpPr/>
            <p:nvPr userDrawn="1"/>
          </p:nvGrpSpPr>
          <p:grpSpPr>
            <a:xfrm>
              <a:off x="7724564" y="5922334"/>
              <a:ext cx="4334212" cy="899665"/>
              <a:chOff x="851011" y="5865184"/>
              <a:chExt cx="4334212" cy="899665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2CA198F6-3C2B-41B5-BCEB-AED7F1BA8BA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865184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DE7F60A8-ED19-4BD7-92B1-E7B3DF63F51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851011" y="6031111"/>
                <a:ext cx="3473340" cy="614096"/>
              </a:xfrm>
              <a:prstGeom prst="rect">
                <a:avLst/>
              </a:prstGeom>
            </p:spPr>
          </p:pic>
        </p:grpSp>
      </p:grpSp>
      <p:pic>
        <p:nvPicPr>
          <p:cNvPr id="13" name="Picture 4">
            <a:extLst>
              <a:ext uri="{FF2B5EF4-FFF2-40B4-BE49-F238E27FC236}">
                <a16:creationId xmlns:a16="http://schemas.microsoft.com/office/drawing/2014/main" id="{5A5DBC5A-0A4B-4E65-AAA4-A51C6EF9D9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434" y="1645206"/>
            <a:ext cx="187191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DFA00DE5-F01B-45CD-B634-8C9B31A5E8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8" y="1645206"/>
            <a:ext cx="154838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8DFB8527-9493-4F51-8285-993CB21597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566" y="16452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2D70DE44-8FFF-4B41-8054-8DB78159DD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500" y="164520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1C755-9F03-41DF-9651-5B77FAA628A7}"/>
              </a:ext>
            </a:extLst>
          </p:cNvPr>
          <p:cNvGrpSpPr/>
          <p:nvPr userDrawn="1"/>
        </p:nvGrpSpPr>
        <p:grpSpPr>
          <a:xfrm>
            <a:off x="756350" y="180075"/>
            <a:ext cx="10487999" cy="1106777"/>
            <a:chOff x="756350" y="650097"/>
            <a:chExt cx="10487999" cy="1106777"/>
          </a:xfrm>
        </p:grpSpPr>
        <p:pic>
          <p:nvPicPr>
            <p:cNvPr id="10" name="Picture 14" descr="「MICROSOFT MVP」的圖片搜尋結果">
              <a:extLst>
                <a:ext uri="{FF2B5EF4-FFF2-40B4-BE49-F238E27FC236}">
                  <a16:creationId xmlns:a16="http://schemas.microsoft.com/office/drawing/2014/main" id="{DCA4F65A-6FD5-4045-B538-0DC8A6AB1DD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62" y="650097"/>
              <a:ext cx="2743200" cy="1106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s://t.kfs.io/organization_resource_files/635/15666/SEAT_wide1.png">
              <a:extLst>
                <a:ext uri="{FF2B5EF4-FFF2-40B4-BE49-F238E27FC236}">
                  <a16:creationId xmlns:a16="http://schemas.microsoft.com/office/drawing/2014/main" id="{927D8B1B-B425-4085-8B4F-55AE0261F7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489" y="650097"/>
              <a:ext cx="4041860" cy="1106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6E3362-3F77-4426-B737-4D78987E995F}"/>
                </a:ext>
              </a:extLst>
            </p:cNvPr>
            <p:cNvSpPr/>
            <p:nvPr userDrawn="1"/>
          </p:nvSpPr>
          <p:spPr>
            <a:xfrm>
              <a:off x="756350" y="650097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5400" dirty="0"/>
                <a:t>特別感謝</a:t>
              </a:r>
              <a:endParaRPr lang="en-US" sz="54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2F0BD71-5522-4103-92D1-00A5C6259893}"/>
              </a:ext>
            </a:extLst>
          </p:cNvPr>
          <p:cNvSpPr/>
          <p:nvPr userDrawn="1"/>
        </p:nvSpPr>
        <p:spPr bwMode="auto">
          <a:xfrm>
            <a:off x="0" y="4848804"/>
            <a:ext cx="12192000" cy="9918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4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             以及各位參與活動的你們</a:t>
            </a:r>
            <a:endParaRPr lang="en-US" sz="4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91034-215F-4801-9819-C975C85D7EA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96060" y="4848803"/>
            <a:ext cx="2175600" cy="99181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BE3C057-4091-4103-918D-DDE0699F2702}"/>
              </a:ext>
            </a:extLst>
          </p:cNvPr>
          <p:cNvGrpSpPr/>
          <p:nvPr userDrawn="1"/>
        </p:nvGrpSpPr>
        <p:grpSpPr>
          <a:xfrm>
            <a:off x="917048" y="3838836"/>
            <a:ext cx="10327301" cy="838265"/>
            <a:chOff x="917048" y="3838836"/>
            <a:chExt cx="10327301" cy="838265"/>
          </a:xfrm>
        </p:grpSpPr>
        <p:pic>
          <p:nvPicPr>
            <p:cNvPr id="7" name="Picture 2" descr="https://t.kfs.io/organization_resource_files/635/12312/logotype_2x_original.png">
              <a:extLst>
                <a:ext uri="{FF2B5EF4-FFF2-40B4-BE49-F238E27FC236}">
                  <a16:creationId xmlns:a16="http://schemas.microsoft.com/office/drawing/2014/main" id="{15952E02-AD5D-4133-AA10-6AD70F4E47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372" y="3942681"/>
              <a:ext cx="2207145" cy="528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 descr="https://t.kfs.io/organization_resource_files/635/13369/WS____s.png">
              <a:extLst>
                <a:ext uri="{FF2B5EF4-FFF2-40B4-BE49-F238E27FC236}">
                  <a16:creationId xmlns:a16="http://schemas.microsoft.com/office/drawing/2014/main" id="{40EAB700-8FB9-4D5E-9FA8-F17AA8E636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048" y="3941386"/>
              <a:ext cx="2667795" cy="73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02A52B98-D314-4210-B9FA-B86970A31F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046" y="3838836"/>
              <a:ext cx="2452381" cy="735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3450A9D-6079-43BB-8B93-82FE466833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89" b="37445"/>
            <a:stretch/>
          </p:blipFill>
          <p:spPr>
            <a:xfrm>
              <a:off x="8695955" y="3866907"/>
              <a:ext cx="2548394" cy="67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4361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05D389-0DCA-423D-8B7F-2DB7DF6E658B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7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E74EEB7F-2962-427A-8D72-D103B08FAB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01F91C-ED91-4BA4-8973-B4B50A483DE4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79862AA-3480-4769-B7F7-1F44CF4E851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74CB6470-4545-4EC4-8857-2F3E3B1E4A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0A53F-5BA3-4175-9898-C333D5ED90E2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875DC9E7-2FA0-4E10-890C-77DA04858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372CE5-6A16-4017-B5BD-4853C7235B9F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8762F01-3B95-44F1-9EAA-A11F6CA84D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928A64C8-5B0F-4D5E-AE40-FD83E0B920E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76897-0204-4AA7-8784-58865DF9EF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6D3D75-A203-4F9B-A66F-55DA0C1574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903"/>
            <a:ext cx="9172873" cy="66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0CC8B-0B93-4E62-9137-664A80E235BE}"/>
              </a:ext>
            </a:extLst>
          </p:cNvPr>
          <p:cNvGrpSpPr/>
          <p:nvPr userDrawn="1"/>
        </p:nvGrpSpPr>
        <p:grpSpPr>
          <a:xfrm>
            <a:off x="133224" y="5735499"/>
            <a:ext cx="11925552" cy="1086500"/>
            <a:chOff x="133224" y="5735499"/>
            <a:chExt cx="11925552" cy="1086500"/>
          </a:xfrm>
        </p:grpSpPr>
        <p:pic>
          <p:nvPicPr>
            <p:cNvPr id="4" name="圖片 7" descr="一張含有 美工圖案 的圖片&#10;&#10;描述是以高可信度產生">
              <a:extLst>
                <a:ext uri="{FF2B5EF4-FFF2-40B4-BE49-F238E27FC236}">
                  <a16:creationId xmlns:a16="http://schemas.microsoft.com/office/drawing/2014/main" id="{3EE4FB23-247B-4EDA-BEBA-1FBEA98C30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4" y="6108399"/>
              <a:ext cx="2207005" cy="7136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1AF0EC-77A3-4D6E-8DFD-4F6B4FA186F3}"/>
                </a:ext>
              </a:extLst>
            </p:cNvPr>
            <p:cNvGrpSpPr/>
            <p:nvPr userDrawn="1"/>
          </p:nvGrpSpPr>
          <p:grpSpPr>
            <a:xfrm>
              <a:off x="9213782" y="5735499"/>
              <a:ext cx="2844994" cy="899665"/>
              <a:chOff x="2340229" y="5678349"/>
              <a:chExt cx="2844994" cy="899665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4EA5B4D-0694-456A-BC09-B3EB749BEBE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43272" y="5678349"/>
                <a:ext cx="841951" cy="89966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147A1D09-CC94-41C1-8FB6-9FF047E5D9CD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31408"/>
              <a:stretch/>
            </p:blipFill>
            <p:spPr>
              <a:xfrm>
                <a:off x="2340229" y="6173731"/>
                <a:ext cx="1984121" cy="3507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6" r:id="rId16"/>
    <p:sldLayoutId id="2147483757" r:id="rId17"/>
    <p:sldLayoutId id="2147483759" r:id="rId18"/>
    <p:sldLayoutId id="2147483760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6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2factor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kknews.cc/zh-tw/tech/22k6k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&#20381;&#36182;&#21453;&#36716;&#21407;&#21017;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91ap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ruddyblog.wordpress.com/2017/10/27/%E7%9C%8B%E8%A6%8B%E5%85%A8%E8%B2%8C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microsoft.com/en-us/aspnet/core/fundamentals/host/generic-host?view=aspnetcore-3.0#webroo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cs.microsoft.com/zh-tw/aspnet/core/fundamentals/dependency-injection?view=aspnetcore-3.0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akeupandcode.com/middleware-in-asp-net-core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edium.com/how-gipi-learn/1111-system-reliability-559364b5591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en/computer-user-icon-peolpe-avatar-1331579/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en.wikipedia.org/wiki/File:User_icon_2.svg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road-sign-right-of-way-test-361514/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ixabay.com/en/computer-user-icon-peolpe-avatar-1331579/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en.wikipedia.org/wiki/File:User_icon_2.sv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martinfowler.com/bliki/images/microservice-verdict/productivity.pn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zh-tw/dotnet/standard/net-standard" TargetMode="Externa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06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9FDEF-3400-44DF-B461-67A03A22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借鏡別人的經驗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SaaS - 12</a:t>
            </a:r>
            <a:r>
              <a:rPr lang="zh-TW" altLang="en-US" dirty="0"/>
              <a:t> </a:t>
            </a:r>
            <a:r>
              <a:rPr lang="en-US" altLang="zh-TW" dirty="0"/>
              <a:t>factor app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92CE08B-9F97-4394-8307-5156D04BFCEE}"/>
              </a:ext>
            </a:extLst>
          </p:cNvPr>
          <p:cNvSpPr txBox="1"/>
          <p:nvPr/>
        </p:nvSpPr>
        <p:spPr>
          <a:xfrm>
            <a:off x="250781" y="5908249"/>
            <a:ext cx="5574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https://www.12factor.net</a:t>
            </a:r>
            <a:br>
              <a:rPr lang="en-US" altLang="zh-TW" dirty="0">
                <a:hlinkClick r:id="rId4"/>
              </a:rPr>
            </a:br>
            <a:r>
              <a:rPr lang="en-US" altLang="zh-TW" dirty="0">
                <a:hlinkClick r:id="rId4"/>
              </a:rPr>
              <a:t>https://kknews.cc/zh-tw/tech/22k6ke.html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35F414-9992-4901-8C0F-0BA287B52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57" y="1414340"/>
            <a:ext cx="5414391" cy="43281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EC2032-A0ED-49A6-B6B4-E61F78781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722" y="1411202"/>
            <a:ext cx="5919621" cy="431130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9188FD-74DA-4F80-96FB-09317948CB38}"/>
              </a:ext>
            </a:extLst>
          </p:cNvPr>
          <p:cNvSpPr/>
          <p:nvPr/>
        </p:nvSpPr>
        <p:spPr>
          <a:xfrm>
            <a:off x="401216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66DB70-60F6-4469-9729-AB1212EC6F87}"/>
              </a:ext>
            </a:extLst>
          </p:cNvPr>
          <p:cNvSpPr/>
          <p:nvPr/>
        </p:nvSpPr>
        <p:spPr>
          <a:xfrm>
            <a:off x="4086808" y="1744824"/>
            <a:ext cx="152089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B66747-8F61-4C48-BAA8-1713D0542CF6}"/>
              </a:ext>
            </a:extLst>
          </p:cNvPr>
          <p:cNvSpPr/>
          <p:nvPr/>
        </p:nvSpPr>
        <p:spPr>
          <a:xfrm>
            <a:off x="2397967" y="2472612"/>
            <a:ext cx="192778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1AFE93-7F30-41AF-BB72-3691C95B610B}"/>
              </a:ext>
            </a:extLst>
          </p:cNvPr>
          <p:cNvSpPr/>
          <p:nvPr/>
        </p:nvSpPr>
        <p:spPr>
          <a:xfrm>
            <a:off x="2159028" y="3200400"/>
            <a:ext cx="1302629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57C000-37E5-429C-97B4-C2464952FAAD}"/>
              </a:ext>
            </a:extLst>
          </p:cNvPr>
          <p:cNvSpPr/>
          <p:nvPr/>
        </p:nvSpPr>
        <p:spPr>
          <a:xfrm>
            <a:off x="1161662" y="4633324"/>
            <a:ext cx="919066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75F066-B58D-4482-B48F-53F41824F3D2}"/>
              </a:ext>
            </a:extLst>
          </p:cNvPr>
          <p:cNvSpPr/>
          <p:nvPr/>
        </p:nvSpPr>
        <p:spPr>
          <a:xfrm>
            <a:off x="7581123" y="1689515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D0CB737-2443-4F6C-935A-43D8C787D16A}"/>
              </a:ext>
            </a:extLst>
          </p:cNvPr>
          <p:cNvSpPr/>
          <p:nvPr/>
        </p:nvSpPr>
        <p:spPr>
          <a:xfrm>
            <a:off x="8150290" y="3155572"/>
            <a:ext cx="1301620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9AD228-C6AA-4A8B-8A97-F4789711D45C}"/>
              </a:ext>
            </a:extLst>
          </p:cNvPr>
          <p:cNvSpPr/>
          <p:nvPr/>
        </p:nvSpPr>
        <p:spPr>
          <a:xfrm>
            <a:off x="9648583" y="3155572"/>
            <a:ext cx="1800077" cy="363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33ECBA1-0635-45C6-AD8F-298B9D0781AF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308679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1. Codebase </a:t>
            </a:r>
            <a:r>
              <a:rPr lang="en-US" altLang="zh-TW" sz="2400" b="0" dirty="0"/>
              <a:t>– one codebase tracked in revision control, many deploys</a:t>
            </a:r>
          </a:p>
          <a:p>
            <a:pPr>
              <a:buFontTx/>
              <a:buChar char="-"/>
            </a:pPr>
            <a:r>
              <a:rPr lang="zh-TW" altLang="en-US" sz="2400" b="0" dirty="0"/>
              <a:t>部署程序一律從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artifact manager</a:t>
            </a:r>
            <a:r>
              <a:rPr lang="en-US" altLang="zh-TW" sz="2400" b="0" dirty="0">
                <a:solidFill>
                  <a:srgbClr val="FF0000"/>
                </a:solidFill>
              </a:rPr>
              <a:t> </a:t>
            </a:r>
            <a:r>
              <a:rPr lang="zh-TW" altLang="en-US" sz="2400" b="0" dirty="0"/>
              <a:t>取得 </a:t>
            </a:r>
            <a:r>
              <a:rPr lang="en-US" altLang="zh-TW" sz="2400" b="0" dirty="0"/>
              <a:t>binary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code, </a:t>
            </a:r>
            <a:r>
              <a:rPr lang="zh-TW" altLang="en-US" sz="2400" b="0" dirty="0"/>
              <a:t>確保 </a:t>
            </a:r>
            <a:r>
              <a:rPr lang="en-US" altLang="zh-TW" sz="2400" b="0" dirty="0"/>
              <a:t>one code, one binary, multiple deploy.</a:t>
            </a:r>
            <a:br>
              <a:rPr lang="en-US" altLang="zh-TW" sz="2400" b="0" dirty="0"/>
            </a:b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2. Dependencies </a:t>
            </a:r>
            <a:r>
              <a:rPr lang="en-US" altLang="zh-TW" sz="2400" b="0" dirty="0"/>
              <a:t>– explicitly declare and isolated dependencies</a:t>
            </a:r>
          </a:p>
          <a:p>
            <a:pPr>
              <a:buFontTx/>
              <a:buChar char="-"/>
            </a:pPr>
            <a:r>
              <a:rPr lang="zh-TW" altLang="en-US" sz="2400" b="0" dirty="0"/>
              <a:t>定義內部服務的 </a:t>
            </a:r>
            <a:r>
              <a:rPr lang="en-US" altLang="zh-TW" sz="2400" b="0" dirty="0">
                <a:solidFill>
                  <a:srgbClr val="FF0000"/>
                </a:solidFill>
              </a:rPr>
              <a:t>service catalog</a:t>
            </a:r>
          </a:p>
          <a:p>
            <a:pPr>
              <a:buFontTx/>
              <a:buChar char="-"/>
            </a:pPr>
            <a:r>
              <a:rPr lang="zh-TW" altLang="en-US" sz="2400" b="0" dirty="0"/>
              <a:t>服務間的呼叫一律透過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機制來協作。</a:t>
            </a:r>
            <a:br>
              <a:rPr lang="en-US" altLang="zh-TW" sz="2400" b="0" dirty="0"/>
            </a:b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3. Config </a:t>
            </a:r>
            <a:r>
              <a:rPr lang="en-US" altLang="zh-TW" sz="2400" b="0" dirty="0"/>
              <a:t>– store config in the environment</a:t>
            </a:r>
          </a:p>
          <a:p>
            <a:pPr>
              <a:buFontTx/>
              <a:buChar char="-"/>
            </a:pPr>
            <a:r>
              <a:rPr lang="zh-TW" altLang="en-US" sz="2400" b="0" dirty="0"/>
              <a:t>一個環境建置一套 </a:t>
            </a:r>
            <a:r>
              <a:rPr lang="en-US" altLang="zh-TW" sz="2400" b="0" dirty="0">
                <a:solidFill>
                  <a:srgbClr val="FF0000"/>
                </a:solidFill>
              </a:rPr>
              <a:t>config management </a:t>
            </a:r>
            <a:r>
              <a:rPr lang="zh-TW" altLang="en-US" sz="2400" b="0" dirty="0"/>
              <a:t>的服務 </a:t>
            </a:r>
            <a:r>
              <a:rPr lang="en-US" altLang="zh-TW" sz="2400" b="0" dirty="0"/>
              <a:t>(</a:t>
            </a:r>
            <a:r>
              <a:rPr lang="zh-TW" altLang="en-US" sz="2400" b="0" dirty="0"/>
              <a:t>廣義的 </a:t>
            </a:r>
            <a:r>
              <a:rPr lang="en-US" altLang="zh-TW" sz="2400" b="0" dirty="0"/>
              <a:t>env: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market)</a:t>
            </a:r>
          </a:p>
          <a:p>
            <a:pPr>
              <a:buFontTx/>
              <a:buChar char="-"/>
            </a:pPr>
            <a:r>
              <a:rPr lang="zh-TW" altLang="en-US" sz="2400" b="0" dirty="0"/>
              <a:t>每個 </a:t>
            </a:r>
            <a:r>
              <a:rPr lang="en-US" altLang="zh-TW" sz="2400" b="0" dirty="0"/>
              <a:t>node</a:t>
            </a:r>
            <a:r>
              <a:rPr lang="zh-TW" altLang="en-US" sz="2400" b="0" dirty="0"/>
              <a:t> 由 </a:t>
            </a:r>
            <a:r>
              <a:rPr lang="en-US" altLang="zh-TW" sz="2400" b="0" dirty="0"/>
              <a:t>infra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team</a:t>
            </a:r>
            <a:r>
              <a:rPr lang="zh-TW" altLang="en-US" sz="2400" b="0" dirty="0"/>
              <a:t> 在 </a:t>
            </a:r>
            <a:r>
              <a:rPr lang="en-US" altLang="zh-TW" sz="2400" b="0" dirty="0"/>
              <a:t>env </a:t>
            </a:r>
            <a:r>
              <a:rPr lang="zh-TW" altLang="en-US" sz="2400" b="0" dirty="0"/>
              <a:t>設置能找到 </a:t>
            </a:r>
            <a:r>
              <a:rPr lang="en-US" altLang="zh-TW" sz="2400" b="0" dirty="0"/>
              <a:t>config manager </a:t>
            </a:r>
            <a:r>
              <a:rPr lang="zh-TW" altLang="en-US" sz="2400" b="0" dirty="0"/>
              <a:t>的最根本的資訊 </a:t>
            </a:r>
            <a:r>
              <a:rPr lang="en-US" altLang="zh-TW" sz="2400" b="0" dirty="0"/>
              <a:t>(</a:t>
            </a:r>
            <a:r>
              <a:rPr lang="zh-TW" altLang="en-US" sz="2400" b="0" dirty="0"/>
              <a:t>狹義的 </a:t>
            </a:r>
            <a:r>
              <a:rPr lang="en-US" altLang="zh-TW" sz="2400" b="0" dirty="0"/>
              <a:t>env: VM)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2E41A7-93E0-4D43-B1C9-A87F7567ADFB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13496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 </a:t>
            </a:r>
            <a:r>
              <a:rPr lang="en-US" altLang="zh-TW" dirty="0"/>
              <a:t>(</a:t>
            </a:r>
            <a:r>
              <a:rPr lang="zh-TW" altLang="en-US" dirty="0"/>
              <a:t>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dirty="0"/>
              <a:t>5. Build, release and run </a:t>
            </a:r>
            <a:r>
              <a:rPr lang="en-US" altLang="zh-TW" sz="2400" b="0" dirty="0"/>
              <a:t>– strictly separate build and run stages</a:t>
            </a:r>
          </a:p>
          <a:p>
            <a:pPr>
              <a:buFontTx/>
              <a:buChar char="-"/>
            </a:pPr>
            <a:r>
              <a:rPr lang="zh-TW" altLang="en-US" sz="2400" b="0" dirty="0"/>
              <a:t>用 </a:t>
            </a:r>
            <a:r>
              <a:rPr lang="en-US" altLang="zh-TW" sz="2400" b="1" dirty="0">
                <a:solidFill>
                  <a:schemeClr val="bg1">
                    <a:lumMod val="75000"/>
                  </a:schemeClr>
                </a:solidFill>
              </a:rPr>
              <a:t>artifact manager </a:t>
            </a:r>
            <a:r>
              <a:rPr lang="zh-TW" altLang="en-US" sz="2400" b="0" dirty="0"/>
              <a:t>機制隔離 </a:t>
            </a:r>
            <a:r>
              <a:rPr lang="en-US" altLang="zh-TW" sz="2400" b="0" dirty="0"/>
              <a:t>build &amp; run </a:t>
            </a:r>
            <a:r>
              <a:rPr lang="zh-TW" altLang="en-US" sz="2400" b="0" dirty="0"/>
              <a:t>流程</a:t>
            </a:r>
            <a:endParaRPr lang="en-US" altLang="zh-TW" sz="2400" b="0" dirty="0"/>
          </a:p>
          <a:p>
            <a:pPr>
              <a:buFontTx/>
              <a:buChar char="-"/>
            </a:pP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7. Port binding </a:t>
            </a:r>
            <a:r>
              <a:rPr lang="en-US" altLang="zh-TW" sz="2400" b="0" dirty="0"/>
              <a:t>– expose services via port binding</a:t>
            </a:r>
          </a:p>
          <a:p>
            <a:pPr>
              <a:buFontTx/>
              <a:buChar char="-"/>
            </a:pPr>
            <a:r>
              <a:rPr lang="zh-TW" altLang="en-US" sz="2400" b="0" dirty="0"/>
              <a:t>開放服務一律透過 </a:t>
            </a:r>
            <a:r>
              <a:rPr lang="en-US" altLang="zh-TW" sz="2400" b="0" dirty="0"/>
              <a:t>Reverse Proxy, API Gateway, BFF, Edge Service </a:t>
            </a:r>
            <a:r>
              <a:rPr lang="zh-TW" altLang="en-US" sz="2400" b="0" dirty="0"/>
              <a:t>等機制。</a:t>
            </a:r>
            <a:endParaRPr lang="en-US" altLang="zh-TW" sz="2400" b="0" dirty="0"/>
          </a:p>
          <a:p>
            <a:pPr>
              <a:buFontTx/>
              <a:buChar char="-"/>
            </a:pPr>
            <a:r>
              <a:rPr lang="zh-TW" altLang="en-US" sz="2400" b="0" dirty="0"/>
              <a:t>內部則用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機制協做</a:t>
            </a:r>
            <a:endParaRPr lang="en-US" altLang="zh-TW" sz="2400" b="0" dirty="0"/>
          </a:p>
          <a:p>
            <a:pPr>
              <a:buFontTx/>
              <a:buChar char="-"/>
            </a:pPr>
            <a:endParaRPr lang="en-US" altLang="zh-TW" sz="2400" b="0" dirty="0"/>
          </a:p>
          <a:p>
            <a:pPr marL="0" indent="0">
              <a:buNone/>
            </a:pPr>
            <a:r>
              <a:rPr lang="en-US" altLang="zh-TW" sz="2400" dirty="0"/>
              <a:t>9. Disposability </a:t>
            </a:r>
            <a:r>
              <a:rPr lang="en-US" altLang="zh-TW" sz="2400" b="0" dirty="0"/>
              <a:t>– Maximize robustness with fast startup and graceful shutdown</a:t>
            </a:r>
          </a:p>
          <a:p>
            <a:pPr>
              <a:buFontTx/>
              <a:buChar char="-"/>
            </a:pPr>
            <a:r>
              <a:rPr lang="zh-TW" altLang="en-US" sz="2400" b="0" dirty="0"/>
              <a:t>所有服務都應該做好自我管理，讓維運動作簡化成基本的啟動 </a:t>
            </a:r>
            <a:r>
              <a:rPr lang="en-US" altLang="zh-TW" sz="2400" b="0" dirty="0"/>
              <a:t>(startup)</a:t>
            </a:r>
            <a:r>
              <a:rPr lang="zh-TW" altLang="en-US" sz="2400" b="0" dirty="0"/>
              <a:t> 與關閉 </a:t>
            </a:r>
            <a:r>
              <a:rPr lang="en-US" altLang="zh-TW" sz="2400" b="0" dirty="0"/>
              <a:t>(shutdown)</a:t>
            </a:r>
            <a:r>
              <a:rPr lang="zh-TW" altLang="en-US" sz="2400" b="0" dirty="0"/>
              <a:t>。</a:t>
            </a:r>
            <a:endParaRPr lang="en-US" altLang="zh-TW" sz="2400" b="0" dirty="0"/>
          </a:p>
          <a:p>
            <a:pPr>
              <a:buFontTx/>
              <a:buChar char="-"/>
            </a:pPr>
            <a:r>
              <a:rPr lang="zh-TW" altLang="en-US" sz="2400" b="0" dirty="0"/>
              <a:t>在啟動與關閉時，與 </a:t>
            </a:r>
            <a:r>
              <a:rPr lang="en-US" altLang="zh-TW" sz="2400" b="0" dirty="0">
                <a:solidFill>
                  <a:srgbClr val="FF0000"/>
                </a:solidFill>
              </a:rPr>
              <a:t>service registry </a:t>
            </a:r>
            <a:r>
              <a:rPr lang="zh-TW" altLang="en-US" sz="2400" b="0" dirty="0"/>
              <a:t>做好溝通，建立可靠的 </a:t>
            </a:r>
            <a:r>
              <a:rPr lang="en-US" altLang="zh-TW" sz="2400" b="0" dirty="0">
                <a:solidFill>
                  <a:srgbClr val="FF0000"/>
                </a:solidFill>
              </a:rPr>
              <a:t>service discovery </a:t>
            </a:r>
            <a:r>
              <a:rPr lang="zh-TW" altLang="en-US" sz="2400" b="0" dirty="0"/>
              <a:t>機制。</a:t>
            </a:r>
            <a:endParaRPr lang="en-US" altLang="zh-TW" sz="2400" b="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D5F690-4D18-4A65-B055-A42C4248B8B5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862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B9771-9007-470A-9BCA-D4E84138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從 </a:t>
            </a:r>
            <a:r>
              <a:rPr lang="en-US" altLang="zh-TW" dirty="0"/>
              <a:t>12 factor app </a:t>
            </a:r>
            <a:r>
              <a:rPr lang="zh-TW" altLang="en-US" dirty="0"/>
              <a:t>衍生出來的決策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A971F7-1251-4F45-8369-14CDE387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zh-TW" altLang="en-US" sz="3200" b="0" dirty="0"/>
              <a:t>做好 </a:t>
            </a:r>
            <a:r>
              <a:rPr lang="en-US" altLang="zh-TW" sz="3200" b="1" dirty="0">
                <a:solidFill>
                  <a:srgbClr val="FF0000"/>
                </a:solidFill>
              </a:rPr>
              <a:t>configuration management</a:t>
            </a:r>
            <a:r>
              <a:rPr lang="en-US" altLang="zh-TW" sz="3200" b="0" dirty="0"/>
              <a:t> .</a:t>
            </a:r>
            <a:br>
              <a:rPr lang="en-US" altLang="zh-TW" sz="2400" b="0" dirty="0"/>
            </a:br>
            <a:r>
              <a:rPr lang="zh-TW" altLang="en-US" sz="2400" b="0" dirty="0"/>
              <a:t>必須配合商務上的需求 </a:t>
            </a:r>
            <a:r>
              <a:rPr lang="en-US" altLang="zh-TW" sz="2400" b="0" dirty="0"/>
              <a:t>(</a:t>
            </a:r>
            <a:r>
              <a:rPr lang="zh-TW" altLang="en-US" sz="2400" b="0" dirty="0"/>
              <a:t>例</a:t>
            </a:r>
            <a:r>
              <a:rPr lang="en-US" altLang="zh-TW" sz="2400" b="0" dirty="0"/>
              <a:t>:</a:t>
            </a:r>
            <a:r>
              <a:rPr lang="zh-TW" altLang="en-US" sz="2400" b="0" dirty="0"/>
              <a:t> </a:t>
            </a:r>
            <a:r>
              <a:rPr lang="en-US" altLang="zh-TW" sz="2400" b="0" dirty="0"/>
              <a:t>G/R/M/S </a:t>
            </a:r>
            <a:r>
              <a:rPr lang="zh-TW" altLang="en-US" sz="2400" b="0" dirty="0"/>
              <a:t>有效率的管理</a:t>
            </a:r>
            <a:r>
              <a:rPr lang="en-US" altLang="zh-TW" sz="2400" b="0" dirty="0"/>
              <a:t>)</a:t>
            </a:r>
          </a:p>
          <a:p>
            <a:pPr marL="457200" indent="-457200">
              <a:buAutoNum type="arabicPeriod"/>
            </a:pPr>
            <a:endParaRPr lang="en-US" altLang="zh-TW" sz="2400" b="0" dirty="0"/>
          </a:p>
          <a:p>
            <a:pPr marL="457200" indent="-457200">
              <a:buAutoNum type="arabicPeriod"/>
            </a:pPr>
            <a:r>
              <a:rPr lang="zh-TW" altLang="en-US" sz="3200" dirty="0"/>
              <a:t>做好 </a:t>
            </a:r>
            <a:r>
              <a:rPr lang="en-US" altLang="zh-TW" sz="3200" b="1" dirty="0">
                <a:solidFill>
                  <a:srgbClr val="FF0000"/>
                </a:solidFill>
              </a:rPr>
              <a:t>service discovery</a:t>
            </a:r>
            <a:r>
              <a:rPr lang="en-US" altLang="zh-TW" sz="3200" dirty="0"/>
              <a:t> .</a:t>
            </a:r>
            <a:br>
              <a:rPr lang="en-US" altLang="zh-TW" sz="2400" dirty="0"/>
            </a:br>
            <a:r>
              <a:rPr lang="zh-TW" altLang="en-US" sz="2400" dirty="0"/>
              <a:t>必須做好服務之間的溝通機制 </a:t>
            </a:r>
            <a:r>
              <a:rPr lang="en-US" altLang="zh-TW" sz="2400" dirty="0"/>
              <a:t>(</a:t>
            </a:r>
            <a:r>
              <a:rPr lang="zh-TW" altLang="en-US" sz="2400" dirty="0"/>
              <a:t>找到對方，確認狀態，自我管理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endParaRPr lang="en-US" altLang="zh-TW" sz="2400" dirty="0"/>
          </a:p>
          <a:p>
            <a:pPr marL="457200" indent="-457200">
              <a:buAutoNum type="arabicPeriod"/>
            </a:pPr>
            <a:r>
              <a:rPr lang="zh-TW" altLang="en-US" sz="3200" b="0" dirty="0"/>
              <a:t>做好 </a:t>
            </a:r>
            <a:r>
              <a:rPr lang="en-US" altLang="zh-TW" sz="3200" b="0" dirty="0"/>
              <a:t>process, environment &amp; code </a:t>
            </a:r>
            <a:r>
              <a:rPr lang="zh-TW" altLang="en-US" sz="3200" b="0" dirty="0"/>
              <a:t>之間的 </a:t>
            </a:r>
            <a:r>
              <a:rPr lang="en-US" altLang="zh-TW" sz="3200" b="1" dirty="0">
                <a:solidFill>
                  <a:srgbClr val="FF0000"/>
                </a:solidFill>
              </a:rPr>
              <a:t>integration</a:t>
            </a:r>
            <a:r>
              <a:rPr lang="zh-TW" altLang="en-US" sz="3200" b="0" dirty="0"/>
              <a:t> </a:t>
            </a:r>
            <a:r>
              <a:rPr lang="en-US" altLang="zh-TW" sz="3200" dirty="0"/>
              <a:t>.</a:t>
            </a:r>
            <a:br>
              <a:rPr lang="en-US" altLang="zh-TW" sz="2400" dirty="0"/>
            </a:br>
            <a:r>
              <a:rPr lang="zh-TW" altLang="en-US" sz="2400" dirty="0"/>
              <a:t>設計出來的機制，使用門檻要低，團隊才願意使用，不會用錯。</a:t>
            </a:r>
            <a:br>
              <a:rPr lang="en-US" altLang="zh-TW" sz="2400" dirty="0"/>
            </a:br>
            <a:r>
              <a:rPr lang="zh-TW" altLang="en-US" sz="2400" dirty="0"/>
              <a:t>必須符合 </a:t>
            </a:r>
            <a:r>
              <a:rPr lang="en-US" altLang="zh-TW" sz="2400" dirty="0"/>
              <a:t>OOP</a:t>
            </a:r>
            <a:r>
              <a:rPr lang="zh-TW" altLang="en-US" sz="2400" dirty="0"/>
              <a:t> 的設計原則 </a:t>
            </a:r>
            <a:r>
              <a:rPr lang="en-US" altLang="zh-TW" sz="2400" dirty="0"/>
              <a:t>(S.O.L.I.D.)</a:t>
            </a:r>
            <a:br>
              <a:rPr lang="en-US" altLang="zh-TW" sz="2400" dirty="0"/>
            </a:br>
            <a:r>
              <a:rPr lang="zh-TW" altLang="en-US" sz="2400" dirty="0"/>
              <a:t>必須符合 </a:t>
            </a:r>
            <a:r>
              <a:rPr lang="en-US" altLang="zh-TW" sz="2400" dirty="0"/>
              <a:t>.NET Core </a:t>
            </a:r>
            <a:r>
              <a:rPr lang="zh-TW" altLang="en-US" sz="2400" dirty="0"/>
              <a:t>的使用慣例與生態。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en-US" altLang="zh-TW" sz="2400" dirty="0"/>
              <a:t>(</a:t>
            </a:r>
            <a:r>
              <a:rPr lang="zh-TW" altLang="en-US" sz="2400" dirty="0"/>
              <a:t>如果不好用就容易衍生出各種奇怪的版本</a:t>
            </a:r>
            <a:r>
              <a:rPr lang="en-US" altLang="zh-TW" sz="2400" dirty="0"/>
              <a:t>)</a:t>
            </a:r>
            <a:endParaRPr lang="en-US" altLang="zh-TW" sz="2400" b="0" dirty="0"/>
          </a:p>
        </p:txBody>
      </p:sp>
    </p:spTree>
    <p:extLst>
      <p:ext uri="{BB962C8B-B14F-4D97-AF65-F5344CB8AC3E}">
        <p14:creationId xmlns:p14="http://schemas.microsoft.com/office/powerpoint/2010/main" val="293455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B049F-A940-4DC0-B409-61F22B753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467E75-2ED3-4A19-A560-6677DA71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7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49C9B2D-3D29-4B5E-AC3D-F0913BF4C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zh-TW" altLang="en-US" dirty="0"/>
              <a:t>銜接環境 </a:t>
            </a:r>
            <a:r>
              <a:rPr lang="en-US" altLang="zh-TW" dirty="0"/>
              <a:t>(Infra): </a:t>
            </a:r>
            <a:r>
              <a:rPr lang="en-US" altLang="zh-TW" dirty="0" err="1"/>
              <a:t>InfraContext</a:t>
            </a:r>
            <a:endParaRPr lang="en-US" altLang="zh-TW" dirty="0"/>
          </a:p>
          <a:p>
            <a:r>
              <a:rPr lang="zh-TW" altLang="en-US" dirty="0"/>
              <a:t>銜接環境 </a:t>
            </a:r>
            <a:r>
              <a:rPr lang="en-US" altLang="zh-TW" dirty="0"/>
              <a:t>(Identity): </a:t>
            </a:r>
            <a:r>
              <a:rPr lang="en-US" altLang="zh-TW" dirty="0" err="1"/>
              <a:t>TrackContext</a:t>
            </a:r>
            <a:endParaRPr lang="en-US" altLang="zh-TW" dirty="0"/>
          </a:p>
          <a:p>
            <a:r>
              <a:rPr lang="zh-TW" altLang="en-US" dirty="0"/>
              <a:t>整合 </a:t>
            </a:r>
            <a:r>
              <a:rPr lang="en-US" altLang="zh-TW" dirty="0"/>
              <a:t>Configuration</a:t>
            </a:r>
          </a:p>
          <a:p>
            <a:r>
              <a:rPr lang="zh-TW" altLang="en-US" dirty="0"/>
              <a:t>整合 </a:t>
            </a:r>
            <a:r>
              <a:rPr lang="en-US" altLang="zh-TW" dirty="0"/>
              <a:t>Service Discovery</a:t>
            </a:r>
          </a:p>
          <a:p>
            <a:r>
              <a:rPr lang="zh-TW" altLang="en-US" dirty="0"/>
              <a:t>傳遞 </a:t>
            </a:r>
            <a:r>
              <a:rPr lang="en-US" altLang="zh-TW" dirty="0" err="1"/>
              <a:t>TrackContext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HttpClient</a:t>
            </a:r>
            <a:r>
              <a:rPr lang="en-US" altLang="zh-TW" dirty="0"/>
              <a:t> / </a:t>
            </a:r>
            <a:r>
              <a:rPr lang="en-US" altLang="zh-TW" dirty="0" err="1"/>
              <a:t>MessageClient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自我管理的服務</a:t>
            </a:r>
            <a:r>
              <a:rPr lang="en-US" altLang="zh-TW" dirty="0"/>
              <a:t>: </a:t>
            </a:r>
            <a:r>
              <a:rPr lang="en-US" altLang="zh-TW" dirty="0" err="1"/>
              <a:t>GenericHost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200165B-21F9-48BF-AB9A-94F4A146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91APP </a:t>
            </a:r>
            <a:r>
              <a:rPr lang="zh-TW" altLang="en-US" dirty="0"/>
              <a:t>做了那些 </a:t>
            </a:r>
            <a:r>
              <a:rPr lang="en-US" altLang="zh-TW" dirty="0"/>
              <a:t>.NET / Infra </a:t>
            </a:r>
            <a:r>
              <a:rPr lang="zh-TW" altLang="en-US" dirty="0"/>
              <a:t>整合</a:t>
            </a:r>
            <a:r>
              <a:rPr lang="en-US" altLang="zh-TW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49C9B2D-3D29-4B5E-AC3D-F0913BF4C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zh-TW" altLang="en-US" dirty="0"/>
              <a:t>監控 </a:t>
            </a:r>
            <a:r>
              <a:rPr lang="en-US" altLang="zh-TW" dirty="0"/>
              <a:t>(Monitoring) </a:t>
            </a:r>
            <a:r>
              <a:rPr lang="zh-TW" altLang="en-US" dirty="0"/>
              <a:t>與日誌 </a:t>
            </a:r>
            <a:r>
              <a:rPr lang="en-US" altLang="zh-TW" dirty="0"/>
              <a:t>(Logging)</a:t>
            </a:r>
          </a:p>
          <a:p>
            <a:r>
              <a:rPr lang="zh-TW" altLang="en-US" dirty="0"/>
              <a:t>資料保護 </a:t>
            </a:r>
            <a:r>
              <a:rPr lang="en-US" altLang="zh-TW" dirty="0"/>
              <a:t>(</a:t>
            </a:r>
            <a:r>
              <a:rPr lang="zh-TW" altLang="en-US" dirty="0"/>
              <a:t>加密 </a:t>
            </a:r>
            <a:r>
              <a:rPr lang="en-US" altLang="zh-TW" dirty="0"/>
              <a:t>/</a:t>
            </a:r>
            <a:r>
              <a:rPr lang="zh-TW" altLang="en-US" dirty="0"/>
              <a:t> 簽章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金鑰部署</a:t>
            </a:r>
            <a:endParaRPr lang="en-US" altLang="zh-TW" dirty="0"/>
          </a:p>
          <a:p>
            <a:r>
              <a:rPr lang="zh-TW" altLang="en-US" dirty="0"/>
              <a:t>多租戶資料庫 </a:t>
            </a:r>
            <a:r>
              <a:rPr lang="en-US" altLang="zh-TW" dirty="0"/>
              <a:t>(Database Shop Level Isolation)</a:t>
            </a:r>
          </a:p>
          <a:p>
            <a:r>
              <a:rPr lang="zh-TW" altLang="en-US" dirty="0"/>
              <a:t>登入</a:t>
            </a:r>
            <a:r>
              <a:rPr lang="en-US" altLang="zh-TW" dirty="0"/>
              <a:t> Session</a:t>
            </a:r>
            <a:r>
              <a:rPr lang="zh-TW" altLang="en-US" dirty="0"/>
              <a:t> 管理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200165B-21F9-48BF-AB9A-94F4A146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進行中的擴充套件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5D788AF-D3F6-4F5C-9FB8-5F8FDA51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DIP: Dependency Inversion Principle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8169C3-6E00-4C2D-AD54-C449D730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66" y="1227240"/>
            <a:ext cx="11497765" cy="47162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BF8086-8F15-481E-9F22-E8E3A8DDC8A2}"/>
              </a:ext>
            </a:extLst>
          </p:cNvPr>
          <p:cNvSpPr txBox="1"/>
          <p:nvPr/>
        </p:nvSpPr>
        <p:spPr>
          <a:xfrm>
            <a:off x="2672861" y="6133608"/>
            <a:ext cx="617938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hlinkClick r:id="rId3"/>
              </a:rPr>
              <a:t>https://zh.wikipedia.org/wiki/</a:t>
            </a:r>
            <a:r>
              <a:rPr lang="zh-TW" altLang="en-US" sz="2400" dirty="0">
                <a:hlinkClick r:id="rId3"/>
              </a:rPr>
              <a:t>依赖反转原则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49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F4B27B17-4636-4A07-8411-EEEE12626663}"/>
              </a:ext>
            </a:extLst>
          </p:cNvPr>
          <p:cNvSpPr/>
          <p:nvPr/>
        </p:nvSpPr>
        <p:spPr bwMode="auto">
          <a:xfrm>
            <a:off x="3079847" y="2652584"/>
            <a:ext cx="8651976" cy="1392194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My Application (Code)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102BEF6-BB94-4428-8F05-647B62B00048}"/>
              </a:ext>
            </a:extLst>
          </p:cNvPr>
          <p:cNvSpPr/>
          <p:nvPr/>
        </p:nvSpPr>
        <p:spPr bwMode="auto">
          <a:xfrm>
            <a:off x="3450822" y="1776061"/>
            <a:ext cx="4031431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31BAB48-77EF-4CC7-BBF6-5B2489B2FB80}"/>
              </a:ext>
            </a:extLst>
          </p:cNvPr>
          <p:cNvSpPr/>
          <p:nvPr/>
        </p:nvSpPr>
        <p:spPr bwMode="auto">
          <a:xfrm>
            <a:off x="7587916" y="1787611"/>
            <a:ext cx="4143908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3254CEA-C91B-41E0-B7E1-7232EAD14A7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131340" y="1372407"/>
            <a:ext cx="335198" cy="403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F79C1BD-D37B-46EB-882D-D43E1EC99B19}"/>
              </a:ext>
            </a:extLst>
          </p:cNvPr>
          <p:cNvCxnSpPr/>
          <p:nvPr/>
        </p:nvCxnSpPr>
        <p:spPr>
          <a:xfrm>
            <a:off x="9639410" y="1383957"/>
            <a:ext cx="1" cy="4036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B63A9B4-9762-4087-BA63-A3386139C67A}"/>
              </a:ext>
            </a:extLst>
          </p:cNvPr>
          <p:cNvSpPr txBox="1"/>
          <p:nvPr/>
        </p:nvSpPr>
        <p:spPr>
          <a:xfrm>
            <a:off x="3462810" y="105433"/>
            <a:ext cx="4019437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來自環境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識別資訊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你是誰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你要逛哪家店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10CE006-5AA1-42D5-B353-E4558A21FD04}"/>
              </a:ext>
            </a:extLst>
          </p:cNvPr>
          <p:cNvSpPr txBox="1"/>
          <p:nvPr/>
        </p:nvSpPr>
        <p:spPr>
          <a:xfrm>
            <a:off x="7822888" y="16472"/>
            <a:ext cx="3633046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來自環境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執行載體 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這是哪個地區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這是哪個國家的市場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F91663A-A688-45E7-B3DA-BF2FFE5A5173}"/>
              </a:ext>
            </a:extLst>
          </p:cNvPr>
          <p:cNvSpPr/>
          <p:nvPr/>
        </p:nvSpPr>
        <p:spPr bwMode="auto">
          <a:xfrm>
            <a:off x="3450822" y="4184822"/>
            <a:ext cx="2962265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IServiceDiscovery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C4AB043-9E09-420A-8F99-7832E5BEC00D}"/>
              </a:ext>
            </a:extLst>
          </p:cNvPr>
          <p:cNvSpPr/>
          <p:nvPr/>
        </p:nvSpPr>
        <p:spPr bwMode="auto">
          <a:xfrm>
            <a:off x="6552926" y="4184822"/>
            <a:ext cx="1892544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ILogger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2AF57FE-F627-4486-9520-BA4F90124619}"/>
              </a:ext>
            </a:extLst>
          </p:cNvPr>
          <p:cNvSpPr/>
          <p:nvPr/>
        </p:nvSpPr>
        <p:spPr bwMode="auto">
          <a:xfrm>
            <a:off x="8585309" y="4184822"/>
            <a:ext cx="1892544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IMonitor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左大括弧 16">
            <a:extLst>
              <a:ext uri="{FF2B5EF4-FFF2-40B4-BE49-F238E27FC236}">
                <a16:creationId xmlns:a16="http://schemas.microsoft.com/office/drawing/2014/main" id="{F06B72DF-769A-4932-84A0-5ABDAFDD49A0}"/>
              </a:ext>
            </a:extLst>
          </p:cNvPr>
          <p:cNvSpPr/>
          <p:nvPr/>
        </p:nvSpPr>
        <p:spPr>
          <a:xfrm>
            <a:off x="3014455" y="248030"/>
            <a:ext cx="296528" cy="225716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8AA0DC3-5F64-4431-8C36-2F950CD36A5A}"/>
              </a:ext>
            </a:extLst>
          </p:cNvPr>
          <p:cNvSpPr txBox="1"/>
          <p:nvPr/>
        </p:nvSpPr>
        <p:spPr>
          <a:xfrm>
            <a:off x="734011" y="1070024"/>
            <a:ext cx="234583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Infra.Contracts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左大括弧 18">
            <a:extLst>
              <a:ext uri="{FF2B5EF4-FFF2-40B4-BE49-F238E27FC236}">
                <a16:creationId xmlns:a16="http://schemas.microsoft.com/office/drawing/2014/main" id="{BB92BFF0-7FD1-47AA-9EC4-95EDA518C400}"/>
              </a:ext>
            </a:extLst>
          </p:cNvPr>
          <p:cNvSpPr/>
          <p:nvPr/>
        </p:nvSpPr>
        <p:spPr>
          <a:xfrm>
            <a:off x="3014455" y="4177479"/>
            <a:ext cx="296528" cy="1539581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ABB9B0-DCDE-4B48-9536-C7B983F58843}"/>
              </a:ext>
            </a:extLst>
          </p:cNvPr>
          <p:cNvSpPr txBox="1"/>
          <p:nvPr/>
        </p:nvSpPr>
        <p:spPr>
          <a:xfrm>
            <a:off x="-59475" y="4633337"/>
            <a:ext cx="313932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 / Generic Hosting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35504B5-04CE-478A-A2EA-DCB254839160}"/>
              </a:ext>
            </a:extLst>
          </p:cNvPr>
          <p:cNvSpPr/>
          <p:nvPr/>
        </p:nvSpPr>
        <p:spPr bwMode="auto">
          <a:xfrm>
            <a:off x="3450822" y="4992131"/>
            <a:ext cx="2782924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IConfigManager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74928BD-0355-43DF-A659-7D85CFD99465}"/>
              </a:ext>
            </a:extLst>
          </p:cNvPr>
          <p:cNvSpPr/>
          <p:nvPr/>
        </p:nvSpPr>
        <p:spPr bwMode="auto">
          <a:xfrm>
            <a:off x="6373586" y="4992131"/>
            <a:ext cx="4031412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IMessageClient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/ Worker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373B63F-A49F-4DCB-8A6F-941F9348B766}"/>
              </a:ext>
            </a:extLst>
          </p:cNvPr>
          <p:cNvSpPr/>
          <p:nvPr/>
        </p:nvSpPr>
        <p:spPr bwMode="auto">
          <a:xfrm>
            <a:off x="10550515" y="4992131"/>
            <a:ext cx="1181308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0126E36-0E5C-47FB-B357-BCD0E0FD1B2C}"/>
              </a:ext>
            </a:extLst>
          </p:cNvPr>
          <p:cNvSpPr/>
          <p:nvPr/>
        </p:nvSpPr>
        <p:spPr bwMode="auto">
          <a:xfrm>
            <a:off x="10550515" y="4184821"/>
            <a:ext cx="1181308" cy="72492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I18N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E53487-8EAC-4B0C-BC21-F37B650F9EA1}"/>
              </a:ext>
            </a:extLst>
          </p:cNvPr>
          <p:cNvSpPr txBox="1"/>
          <p:nvPr/>
        </p:nvSpPr>
        <p:spPr>
          <a:xfrm>
            <a:off x="94413" y="2849598"/>
            <a:ext cx="2831544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所有共用的套件，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都建構在這基礎上</a:t>
            </a:r>
          </a:p>
        </p:txBody>
      </p:sp>
    </p:spTree>
    <p:extLst>
      <p:ext uri="{BB962C8B-B14F-4D97-AF65-F5344CB8AC3E}">
        <p14:creationId xmlns:p14="http://schemas.microsoft.com/office/powerpoint/2010/main" val="41268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B79E875-6DD9-4092-A595-845CA1CE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64" y="0"/>
            <a:ext cx="7802472" cy="6858000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60C4EB9-2B79-4A27-A26D-05A2A0EB9E49}"/>
              </a:ext>
            </a:extLst>
          </p:cNvPr>
          <p:cNvCxnSpPr>
            <a:cxnSpLocks/>
          </p:cNvCxnSpPr>
          <p:nvPr/>
        </p:nvCxnSpPr>
        <p:spPr>
          <a:xfrm flipH="1">
            <a:off x="0" y="2960914"/>
            <a:ext cx="121920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E6677F-3A9D-49C6-8E59-A575F95565DE}"/>
              </a:ext>
            </a:extLst>
          </p:cNvPr>
          <p:cNvSpPr txBox="1"/>
          <p:nvPr/>
        </p:nvSpPr>
        <p:spPr>
          <a:xfrm>
            <a:off x="317246" y="255041"/>
            <a:ext cx="355610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與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Infra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Environment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界接的主要介面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&amp;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實作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42A1131-1BCD-403A-8084-EE7F3742B81B}"/>
              </a:ext>
            </a:extLst>
          </p:cNvPr>
          <p:cNvSpPr txBox="1"/>
          <p:nvPr/>
        </p:nvSpPr>
        <p:spPr>
          <a:xfrm>
            <a:off x="149292" y="3533192"/>
            <a:ext cx="2056717" cy="185589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串接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CM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Consul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S3 / HTTP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Local File</a:t>
            </a:r>
          </a:p>
        </p:txBody>
      </p:sp>
    </p:spTree>
    <p:extLst>
      <p:ext uri="{BB962C8B-B14F-4D97-AF65-F5344CB8AC3E}">
        <p14:creationId xmlns:p14="http://schemas.microsoft.com/office/powerpoint/2010/main" val="238398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908" y="1925787"/>
            <a:ext cx="8043937" cy="1793090"/>
          </a:xfrm>
        </p:spPr>
        <p:txBody>
          <a:bodyPr/>
          <a:lstStyle/>
          <a:p>
            <a:r>
              <a:rPr lang="zh-TW" altLang="en-US" dirty="0"/>
              <a:t>大規模微服務導入</a:t>
            </a:r>
            <a:r>
              <a:rPr lang="en-US" altLang="zh-TW" dirty="0"/>
              <a:t> #2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61908" y="3821145"/>
            <a:ext cx="8528418" cy="1165866"/>
          </a:xfrm>
        </p:spPr>
        <p:txBody>
          <a:bodyPr/>
          <a:lstStyle/>
          <a:p>
            <a:r>
              <a:rPr lang="zh-TW" altLang="en-US" dirty="0"/>
              <a:t>從零開始的微服務 </a:t>
            </a:r>
            <a:r>
              <a:rPr lang="en-US" dirty="0"/>
              <a:t>.NET Core </a:t>
            </a:r>
            <a:r>
              <a:rPr lang="zh-TW" altLang="en-US" dirty="0"/>
              <a:t>框架設計</a:t>
            </a:r>
            <a:endParaRPr lang="en-US" dirty="0"/>
          </a:p>
          <a:p>
            <a:r>
              <a:rPr lang="en-US" dirty="0"/>
              <a:t>Andrew Wu, 2019/11/09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863265-6716-4F4A-8992-3A87FDAD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4" y="180465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8880513-CEEE-4F33-9CF7-0E6A7B8DD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4" y="342632"/>
            <a:ext cx="10295512" cy="6172735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99F46D30-E348-4A5D-84B0-E948B90C4C22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90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6D0FA18-7DED-468A-B9B2-44D73219B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7652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FBCCC7-B8C0-483F-B238-8BE899C07059}"/>
              </a:ext>
            </a:extLst>
          </p:cNvPr>
          <p:cNvSpPr/>
          <p:nvPr/>
        </p:nvSpPr>
        <p:spPr bwMode="auto">
          <a:xfrm>
            <a:off x="354562" y="4659084"/>
            <a:ext cx="3526973" cy="1175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RabbitMQ Implementations</a:t>
            </a:r>
            <a:endParaRPr lang="en-US" sz="1600" dirty="0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B3C424-CB84-4E89-BE2B-6E1A2910DF2F}"/>
              </a:ext>
            </a:extLst>
          </p:cNvPr>
          <p:cNvSpPr/>
          <p:nvPr/>
        </p:nvSpPr>
        <p:spPr bwMode="auto">
          <a:xfrm>
            <a:off x="4236097" y="4659084"/>
            <a:ext cx="3526973" cy="1175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NATS Implementations</a:t>
            </a:r>
            <a:endParaRPr lang="en-US" sz="1600" dirty="0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11BEDE0-E527-4A4A-B62D-8FC896629606}"/>
              </a:ext>
            </a:extLst>
          </p:cNvPr>
          <p:cNvSpPr/>
          <p:nvPr/>
        </p:nvSpPr>
        <p:spPr bwMode="auto">
          <a:xfrm>
            <a:off x="8117632" y="4659084"/>
            <a:ext cx="3526973" cy="117565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NATS Streaming Implementations</a:t>
            </a:r>
            <a:endParaRPr lang="en-US" sz="1600" dirty="0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8CDE2C0-92D5-477A-ADD1-4D2C638224AA}"/>
              </a:ext>
            </a:extLst>
          </p:cNvPr>
          <p:cNvCxnSpPr>
            <a:cxnSpLocks/>
          </p:cNvCxnSpPr>
          <p:nvPr/>
        </p:nvCxnSpPr>
        <p:spPr>
          <a:xfrm flipH="1">
            <a:off x="0" y="4474028"/>
            <a:ext cx="1219200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92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那麼要去哪裡買呢」的圖片搜尋結果">
            <a:extLst>
              <a:ext uri="{FF2B5EF4-FFF2-40B4-BE49-F238E27FC236}">
                <a16:creationId xmlns:a16="http://schemas.microsoft.com/office/drawing/2014/main" id="{A3E8CC81-699B-4C5C-949C-907BF94BE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11742"/>
          <a:stretch/>
        </p:blipFill>
        <p:spPr bwMode="auto">
          <a:xfrm>
            <a:off x="1064342" y="283057"/>
            <a:ext cx="10063316" cy="57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EFD1D9B-BBB8-4290-B2AB-1B9D6D9A626B}"/>
              </a:ext>
            </a:extLst>
          </p:cNvPr>
          <p:cNvSpPr/>
          <p:nvPr/>
        </p:nvSpPr>
        <p:spPr bwMode="auto">
          <a:xfrm>
            <a:off x="6705600" y="4746171"/>
            <a:ext cx="404327" cy="572278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BB4523-C47D-4E5A-881D-D93A68119B67}"/>
              </a:ext>
            </a:extLst>
          </p:cNvPr>
          <p:cNvSpPr/>
          <p:nvPr/>
        </p:nvSpPr>
        <p:spPr bwMode="auto">
          <a:xfrm>
            <a:off x="4733731" y="5256244"/>
            <a:ext cx="2836506" cy="572278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09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E93F0-3A97-4221-A75D-344EBCB2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Soon…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2C4A24-B9A0-4487-BE4F-E25C083E13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821145"/>
            <a:ext cx="11171059" cy="1165866"/>
          </a:xfrm>
        </p:spPr>
        <p:txBody>
          <a:bodyPr/>
          <a:lstStyle/>
          <a:p>
            <a:r>
              <a:rPr lang="en-US" dirty="0"/>
              <a:t>We will release the source code @ GitHub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3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595B4-265E-44B5-B49A-39B31E02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如何替團隊準備 </a:t>
            </a:r>
            <a:r>
              <a:rPr lang="en-US" altLang="zh-TW" dirty="0"/>
              <a:t>“</a:t>
            </a:r>
            <a:r>
              <a:rPr lang="zh-TW" altLang="en-US" dirty="0"/>
              <a:t>基礎建設</a:t>
            </a:r>
            <a:r>
              <a:rPr lang="en-US" altLang="zh-TW" dirty="0"/>
              <a:t>”</a:t>
            </a:r>
            <a:r>
              <a:rPr lang="zh-TW" altLang="en-US" dirty="0"/>
              <a:t> 使用環境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575393-FBDE-47D8-8E23-366F15611B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關鍵字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GenericHost</a:t>
            </a:r>
            <a:r>
              <a:rPr lang="en-US" altLang="zh-TW" dirty="0"/>
              <a:t>, </a:t>
            </a:r>
            <a:r>
              <a:rPr lang="en-US" altLang="zh-TW" dirty="0" err="1"/>
              <a:t>DependencyInjection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0D8E40-2A04-4B23-A0FB-E120967BDB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善用 </a:t>
            </a:r>
            <a:r>
              <a:rPr lang="en-US" altLang="zh-TW" dirty="0"/>
              <a:t>DI</a:t>
            </a:r>
            <a:r>
              <a:rPr lang="zh-TW" altLang="en-US" dirty="0"/>
              <a:t> 的機制 </a:t>
            </a:r>
            <a:r>
              <a:rPr lang="en-US" altLang="zh-TW" dirty="0"/>
              <a:t>(</a:t>
            </a:r>
            <a:r>
              <a:rPr lang="en-US" altLang="zh-TW" sz="2800" dirty="0" err="1">
                <a:latin typeface="Consolas" panose="020B0609020204030204" pitchFamily="49" charset="0"/>
              </a:rPr>
              <a:t>Microsoft.Extensions.DependencyInjection</a:t>
            </a:r>
            <a:r>
              <a:rPr lang="en-US" altLang="zh-TW" dirty="0"/>
              <a:t>)</a:t>
            </a:r>
            <a:endParaRPr lang="en-US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串接一切環境的起點</a:t>
            </a:r>
            <a:r>
              <a:rPr lang="en-US" altLang="zh-TW" dirty="0"/>
              <a:t>:</a:t>
            </a:r>
            <a:endParaRPr lang="en-US" dirty="0"/>
          </a:p>
          <a:p>
            <a:r>
              <a:rPr lang="en-US" dirty="0" err="1"/>
              <a:t>InfraContext</a:t>
            </a:r>
            <a:r>
              <a:rPr lang="zh-TW" altLang="en-US" dirty="0"/>
              <a:t>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(Singleton,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來自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Host,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識別實體環境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TrackContext</a:t>
            </a:r>
            <a:r>
              <a:rPr lang="en-US" dirty="0"/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(Scoped,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來自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Request, 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識別個人化 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</a:rPr>
              <a:t> 多租戶的環境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54E129FE-EFA1-40FB-A273-C85454C59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如何替團隊 </a:t>
            </a:r>
            <a:r>
              <a:rPr lang="en-US" altLang="zh-TW" dirty="0"/>
              <a:t>“</a:t>
            </a:r>
            <a:r>
              <a:rPr lang="zh-TW" altLang="en-US" dirty="0"/>
              <a:t>抽象化</a:t>
            </a:r>
            <a:r>
              <a:rPr lang="en-US" altLang="zh-TW" dirty="0"/>
              <a:t>”</a:t>
            </a:r>
            <a:r>
              <a:rPr lang="zh-TW" altLang="en-US" dirty="0"/>
              <a:t> 執行環境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3784AF0-00E8-4949-8140-A7A1751E2B49}"/>
              </a:ext>
            </a:extLst>
          </p:cNvPr>
          <p:cNvSpPr txBox="1"/>
          <p:nvPr/>
        </p:nvSpPr>
        <p:spPr>
          <a:xfrm>
            <a:off x="1239715" y="4695092"/>
            <a:ext cx="95497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所有共用的套件，都可以透過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來識別所在的環境資訊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362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5A6310-4F8E-49BE-8848-34193664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#1, Hello World</a:t>
            </a:r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40EFD021-2916-43D8-822A-C226E6ACFF9E}"/>
              </a:ext>
            </a:extLst>
          </p:cNvPr>
          <p:cNvSpPr txBox="1">
            <a:spLocks/>
          </p:cNvSpPr>
          <p:nvPr/>
        </p:nvSpPr>
        <p:spPr>
          <a:xfrm>
            <a:off x="1285498" y="3976973"/>
            <a:ext cx="10010687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Using Track / Infra Context &amp; Configuration Build Tools</a:t>
            </a:r>
          </a:p>
        </p:txBody>
      </p:sp>
    </p:spTree>
    <p:extLst>
      <p:ext uri="{BB962C8B-B14F-4D97-AF65-F5344CB8AC3E}">
        <p14:creationId xmlns:p14="http://schemas.microsoft.com/office/powerpoint/2010/main" val="25655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CB8AFC1-F910-4164-8224-5A8187A3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i18n Demo: </a:t>
            </a:r>
            <a:r>
              <a:rPr lang="zh-TW" altLang="en-US" dirty="0"/>
              <a:t>印出目前使用者、時間、餘額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6B5835-F786-400B-B342-B16A1385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9" y="1189176"/>
            <a:ext cx="11640461" cy="363819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4DA0F2F-81EA-4818-B48C-D8AFD7FD9EA9}"/>
              </a:ext>
            </a:extLst>
          </p:cNvPr>
          <p:cNvSpPr/>
          <p:nvPr/>
        </p:nvSpPr>
        <p:spPr bwMode="auto">
          <a:xfrm>
            <a:off x="1134208" y="2769577"/>
            <a:ext cx="6049107" cy="59787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0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EC1E4B-59CF-41F4-92CB-378726F2C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zh-TW" altLang="en-US" dirty="0"/>
              <a:t>如何取得 </a:t>
            </a:r>
            <a:r>
              <a:rPr lang="en-US" altLang="zh-TW" dirty="0"/>
              <a:t>“Host”</a:t>
            </a:r>
            <a:r>
              <a:rPr lang="zh-TW" altLang="en-US" dirty="0"/>
              <a:t> 相關資訊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如何取得 </a:t>
            </a:r>
            <a:r>
              <a:rPr lang="en-US" altLang="zh-TW" dirty="0"/>
              <a:t>“User” </a:t>
            </a:r>
            <a:r>
              <a:rPr lang="zh-TW" altLang="en-US" dirty="0"/>
              <a:t>相關資訊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如何取得特定環境的 </a:t>
            </a:r>
            <a:r>
              <a:rPr lang="en-US" altLang="zh-TW" dirty="0"/>
              <a:t>“Configuration” ?</a:t>
            </a:r>
          </a:p>
          <a:p>
            <a:r>
              <a:rPr lang="zh-TW" altLang="en-US" dirty="0"/>
              <a:t>如何指定特定環境的 </a:t>
            </a:r>
            <a:r>
              <a:rPr lang="en-US" altLang="zh-TW" dirty="0" err="1"/>
              <a:t>CultureInfo</a:t>
            </a:r>
            <a:r>
              <a:rPr lang="en-US" altLang="zh-TW" dirty="0"/>
              <a:t> ?</a:t>
            </a:r>
          </a:p>
          <a:p>
            <a:endParaRPr lang="en-US" altLang="zh-TW" dirty="0"/>
          </a:p>
          <a:p>
            <a:r>
              <a:rPr lang="zh-TW" altLang="en-US" dirty="0"/>
              <a:t>因應 </a:t>
            </a:r>
            <a:r>
              <a:rPr lang="en-US" altLang="zh-TW" dirty="0"/>
              <a:t>SaaS, </a:t>
            </a:r>
            <a:r>
              <a:rPr lang="zh-TW" altLang="en-US" dirty="0"/>
              <a:t>必須在 </a:t>
            </a:r>
            <a:r>
              <a:rPr lang="en-US" altLang="zh-TW" dirty="0"/>
              <a:t>“application” level </a:t>
            </a:r>
            <a:r>
              <a:rPr lang="zh-TW" altLang="en-US" dirty="0"/>
              <a:t>解決上述問題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175593C-4F7F-43E0-A54A-9CEC57CE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待解決的開發需求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B6E27F9-4EB1-45B3-A1B9-AA3D12E32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DI</a:t>
            </a:r>
            <a:r>
              <a:rPr lang="zh-TW" altLang="en-US" dirty="0"/>
              <a:t> 來隔離 </a:t>
            </a:r>
            <a:r>
              <a:rPr lang="en-US" altLang="zh-TW" dirty="0"/>
              <a:t>“</a:t>
            </a:r>
            <a:r>
              <a:rPr lang="zh-TW" altLang="en-US" dirty="0"/>
              <a:t>判讀</a:t>
            </a:r>
            <a:r>
              <a:rPr lang="en-US" altLang="zh-TW" dirty="0"/>
              <a:t>”</a:t>
            </a:r>
            <a:r>
              <a:rPr lang="zh-TW" altLang="en-US" dirty="0"/>
              <a:t> 與 </a:t>
            </a:r>
            <a:r>
              <a:rPr lang="en-US" altLang="zh-TW" dirty="0"/>
              <a:t>“</a:t>
            </a:r>
            <a:r>
              <a:rPr lang="zh-TW" altLang="en-US" dirty="0"/>
              <a:t>使用</a:t>
            </a:r>
            <a:r>
              <a:rPr lang="en-US" altLang="zh-TW" dirty="0"/>
              <a:t>”</a:t>
            </a:r>
            <a:r>
              <a:rPr lang="zh-TW" altLang="en-US" dirty="0"/>
              <a:t> 資訊階段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58A9A5E-478C-4E5C-AFE6-D9B505AE0076}"/>
              </a:ext>
            </a:extLst>
          </p:cNvPr>
          <p:cNvSpPr/>
          <p:nvPr/>
        </p:nvSpPr>
        <p:spPr bwMode="auto">
          <a:xfrm>
            <a:off x="2055448" y="2776416"/>
            <a:ext cx="9237780" cy="6525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 container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C8F6383-EF2A-4E8B-8704-06F227CE5CF7}"/>
              </a:ext>
            </a:extLst>
          </p:cNvPr>
          <p:cNvSpPr/>
          <p:nvPr/>
        </p:nvSpPr>
        <p:spPr bwMode="auto">
          <a:xfrm>
            <a:off x="2055446" y="1317950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Host Info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CB71DA4-F588-4FFA-9664-6BB706D14CB9}"/>
              </a:ext>
            </a:extLst>
          </p:cNvPr>
          <p:cNvSpPr/>
          <p:nvPr/>
        </p:nvSpPr>
        <p:spPr bwMode="auto">
          <a:xfrm>
            <a:off x="5177691" y="1317950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Runtime Info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7589BAC-20F8-4D9B-A5AB-5B9FF9BCC84B}"/>
              </a:ext>
            </a:extLst>
          </p:cNvPr>
          <p:cNvSpPr/>
          <p:nvPr/>
        </p:nvSpPr>
        <p:spPr bwMode="auto">
          <a:xfrm>
            <a:off x="8299938" y="1317950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Config 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IConfigManager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EF5992C-79B2-40F3-B53B-C5D1C08817BF}"/>
              </a:ext>
            </a:extLst>
          </p:cNvPr>
          <p:cNvSpPr/>
          <p:nvPr/>
        </p:nvSpPr>
        <p:spPr bwMode="auto">
          <a:xfrm>
            <a:off x="2055446" y="4047131"/>
            <a:ext cx="9237782" cy="2111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9400D3A8-15B0-41B7-A6E8-4FDFB74FE401}"/>
              </a:ext>
            </a:extLst>
          </p:cNvPr>
          <p:cNvSpPr/>
          <p:nvPr/>
        </p:nvSpPr>
        <p:spPr>
          <a:xfrm>
            <a:off x="1594338" y="1492738"/>
            <a:ext cx="85970" cy="147710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2FD7CC3B-EBCE-4736-B098-4EB88C59B2D0}"/>
              </a:ext>
            </a:extLst>
          </p:cNvPr>
          <p:cNvSpPr/>
          <p:nvPr/>
        </p:nvSpPr>
        <p:spPr>
          <a:xfrm>
            <a:off x="1594338" y="3258673"/>
            <a:ext cx="85970" cy="147710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E02DA2-5B56-4C64-A833-59CCA11ED7E0}"/>
              </a:ext>
            </a:extLst>
          </p:cNvPr>
          <p:cNvSpPr txBox="1"/>
          <p:nvPr/>
        </p:nvSpPr>
        <p:spPr>
          <a:xfrm>
            <a:off x="429846" y="1922585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注入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F91107-4D02-4A04-A4C0-BB35D80BB8C6}"/>
              </a:ext>
            </a:extLst>
          </p:cNvPr>
          <p:cNvSpPr txBox="1"/>
          <p:nvPr/>
        </p:nvSpPr>
        <p:spPr>
          <a:xfrm>
            <a:off x="429846" y="3683295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解析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038E6B-3848-4A5D-B938-6D77556DC1E3}"/>
              </a:ext>
            </a:extLst>
          </p:cNvPr>
          <p:cNvSpPr/>
          <p:nvPr/>
        </p:nvSpPr>
        <p:spPr bwMode="auto">
          <a:xfrm rot="20479378">
            <a:off x="3931138" y="235243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9F3A6A72-402B-44A5-9DA6-8EDA87330BA2}"/>
              </a:ext>
            </a:extLst>
          </p:cNvPr>
          <p:cNvSpPr/>
          <p:nvPr/>
        </p:nvSpPr>
        <p:spPr bwMode="auto">
          <a:xfrm rot="1074491">
            <a:off x="9058031" y="235243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BFB6B250-01F3-400D-860A-BAC3ECEFDD09}"/>
              </a:ext>
            </a:extLst>
          </p:cNvPr>
          <p:cNvSpPr/>
          <p:nvPr/>
        </p:nvSpPr>
        <p:spPr bwMode="auto">
          <a:xfrm>
            <a:off x="6456143" y="235243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6A0D3C63-3AC0-4CC9-B71D-87360A721718}"/>
              </a:ext>
            </a:extLst>
          </p:cNvPr>
          <p:cNvSpPr/>
          <p:nvPr/>
        </p:nvSpPr>
        <p:spPr bwMode="auto">
          <a:xfrm>
            <a:off x="5841998" y="366329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250AE380-A90B-4A31-AB27-9A580F398CEA}"/>
              </a:ext>
            </a:extLst>
          </p:cNvPr>
          <p:cNvSpPr/>
          <p:nvPr/>
        </p:nvSpPr>
        <p:spPr bwMode="auto">
          <a:xfrm>
            <a:off x="7881813" y="3668797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A861F5E8-3E56-4029-99AE-8E594AE25341}"/>
              </a:ext>
            </a:extLst>
          </p:cNvPr>
          <p:cNvSpPr/>
          <p:nvPr/>
        </p:nvSpPr>
        <p:spPr bwMode="auto">
          <a:xfrm>
            <a:off x="10019323" y="366329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38C9684-9706-4294-9203-6B6059144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84" y="4311159"/>
            <a:ext cx="8596105" cy="149364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86C0882-CC0A-4686-B779-BBE4EE4011DF}"/>
              </a:ext>
            </a:extLst>
          </p:cNvPr>
          <p:cNvSpPr/>
          <p:nvPr/>
        </p:nvSpPr>
        <p:spPr bwMode="auto">
          <a:xfrm>
            <a:off x="2172677" y="4805233"/>
            <a:ext cx="7534668" cy="6499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FCEF7A22-DC29-4613-A2C7-996ECA619C0D}"/>
              </a:ext>
            </a:extLst>
          </p:cNvPr>
          <p:cNvSpPr/>
          <p:nvPr/>
        </p:nvSpPr>
        <p:spPr bwMode="auto">
          <a:xfrm>
            <a:off x="3471983" y="3663291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ECE5D9-6C34-4A12-99A8-87D3CA80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2" y="522215"/>
            <a:ext cx="11329916" cy="51653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61B936-FA38-4566-9DB1-376F59DA1C7B}"/>
              </a:ext>
            </a:extLst>
          </p:cNvPr>
          <p:cNvSpPr txBox="1"/>
          <p:nvPr/>
        </p:nvSpPr>
        <p:spPr>
          <a:xfrm>
            <a:off x="437463" y="5687603"/>
            <a:ext cx="565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https://ruddyblog.wordpress.com/2017/10/27/</a:t>
            </a:r>
            <a:r>
              <a:rPr lang="zh-TW" altLang="en-US" dirty="0">
                <a:hlinkClick r:id="rId4"/>
              </a:rPr>
              <a:t>看見全貌</a:t>
            </a:r>
            <a:r>
              <a:rPr lang="en-US" altLang="zh-TW" dirty="0">
                <a:hlinkClick r:id="rId4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7601A32-B6D1-4EC6-8677-DCFE24BB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IServiceCollection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908852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13D965E-9622-4DC0-BFBC-BF3065D6E650}"/>
              </a:ext>
            </a:extLst>
          </p:cNvPr>
          <p:cNvSpPr/>
          <p:nvPr/>
        </p:nvSpPr>
        <p:spPr bwMode="auto">
          <a:xfrm>
            <a:off x="7700270" y="260178"/>
            <a:ext cx="9593826" cy="541265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GenericHost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58A9A5E-478C-4E5C-AFE6-D9B505AE0076}"/>
              </a:ext>
            </a:extLst>
          </p:cNvPr>
          <p:cNvSpPr/>
          <p:nvPr/>
        </p:nvSpPr>
        <p:spPr bwMode="auto">
          <a:xfrm>
            <a:off x="7807319" y="2208603"/>
            <a:ext cx="9237780" cy="6525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 container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C8F6383-EF2A-4E8B-8704-06F227CE5CF7}"/>
              </a:ext>
            </a:extLst>
          </p:cNvPr>
          <p:cNvSpPr/>
          <p:nvPr/>
        </p:nvSpPr>
        <p:spPr bwMode="auto">
          <a:xfrm>
            <a:off x="7807317" y="750137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Host Info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CB71DA4-F588-4FFA-9664-6BB706D14CB9}"/>
              </a:ext>
            </a:extLst>
          </p:cNvPr>
          <p:cNvSpPr/>
          <p:nvPr/>
        </p:nvSpPr>
        <p:spPr bwMode="auto">
          <a:xfrm>
            <a:off x="10929562" y="750137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Runtime Info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7589BAC-20F8-4D9B-A5AB-5B9FF9BCC84B}"/>
              </a:ext>
            </a:extLst>
          </p:cNvPr>
          <p:cNvSpPr/>
          <p:nvPr/>
        </p:nvSpPr>
        <p:spPr bwMode="auto">
          <a:xfrm>
            <a:off x="14051809" y="750137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Config 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Data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Iconfiguration</a:t>
            </a: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EF5992C-79B2-40F3-B53B-C5D1C08817BF}"/>
              </a:ext>
            </a:extLst>
          </p:cNvPr>
          <p:cNvSpPr/>
          <p:nvPr/>
        </p:nvSpPr>
        <p:spPr bwMode="auto">
          <a:xfrm>
            <a:off x="7807317" y="3479318"/>
            <a:ext cx="9237782" cy="211139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左大括弧 11">
            <a:extLst>
              <a:ext uri="{FF2B5EF4-FFF2-40B4-BE49-F238E27FC236}">
                <a16:creationId xmlns:a16="http://schemas.microsoft.com/office/drawing/2014/main" id="{9400D3A8-15B0-41B7-A6E8-4FDFB74FE401}"/>
              </a:ext>
            </a:extLst>
          </p:cNvPr>
          <p:cNvSpPr/>
          <p:nvPr/>
        </p:nvSpPr>
        <p:spPr>
          <a:xfrm>
            <a:off x="7346209" y="674202"/>
            <a:ext cx="85970" cy="147710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2FD7CC3B-EBCE-4736-B098-4EB88C59B2D0}"/>
              </a:ext>
            </a:extLst>
          </p:cNvPr>
          <p:cNvSpPr/>
          <p:nvPr/>
        </p:nvSpPr>
        <p:spPr>
          <a:xfrm>
            <a:off x="7346209" y="3095478"/>
            <a:ext cx="85970" cy="147710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1E02DA2-5B56-4C64-A833-59CCA11ED7E0}"/>
              </a:ext>
            </a:extLst>
          </p:cNvPr>
          <p:cNvSpPr txBox="1"/>
          <p:nvPr/>
        </p:nvSpPr>
        <p:spPr>
          <a:xfrm>
            <a:off x="2951818" y="1104049"/>
            <a:ext cx="4253537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注入</a:t>
            </a:r>
            <a:endParaRPr lang="en-US" altLang="zh-TW" sz="2400" b="1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FF0000"/>
                </a:solidFill>
              </a:rPr>
              <a:t>HostBuilder.UseNineYiInfra</a:t>
            </a:r>
            <a:r>
              <a:rPr lang="en-US" sz="2400" dirty="0">
                <a:solidFill>
                  <a:srgbClr val="FF0000"/>
                </a:solidFill>
              </a:rPr>
              <a:t>();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F91107-4D02-4A04-A4C0-BB35D80BB8C6}"/>
              </a:ext>
            </a:extLst>
          </p:cNvPr>
          <p:cNvSpPr txBox="1"/>
          <p:nvPr/>
        </p:nvSpPr>
        <p:spPr>
          <a:xfrm>
            <a:off x="741958" y="3648236"/>
            <a:ext cx="6424644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zh-TW" altLang="en-US" sz="2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解析</a:t>
            </a:r>
            <a:endParaRPr lang="en-US" altLang="zh-TW" sz="2400" b="1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solidFill>
                  <a:srgbClr val="FF0000"/>
                </a:solidFill>
              </a:rPr>
              <a:t>把自己也注入正確的 </a:t>
            </a:r>
            <a:r>
              <a:rPr lang="en-US" altLang="zh-TW" sz="2400" dirty="0">
                <a:solidFill>
                  <a:srgbClr val="FF0000"/>
                </a:solidFill>
              </a:rPr>
              <a:t>scope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靠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幫你解析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Constructor 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必要的參數來建立你的 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instance)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1038E6B-3848-4A5D-B938-6D77556DC1E3}"/>
              </a:ext>
            </a:extLst>
          </p:cNvPr>
          <p:cNvSpPr/>
          <p:nvPr/>
        </p:nvSpPr>
        <p:spPr bwMode="auto">
          <a:xfrm rot="20479378">
            <a:off x="9683009" y="178461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9F3A6A72-402B-44A5-9DA6-8EDA87330BA2}"/>
              </a:ext>
            </a:extLst>
          </p:cNvPr>
          <p:cNvSpPr/>
          <p:nvPr/>
        </p:nvSpPr>
        <p:spPr bwMode="auto">
          <a:xfrm rot="1074491">
            <a:off x="14809902" y="178461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BFB6B250-01F3-400D-860A-BAC3ECEFDD09}"/>
              </a:ext>
            </a:extLst>
          </p:cNvPr>
          <p:cNvSpPr/>
          <p:nvPr/>
        </p:nvSpPr>
        <p:spPr bwMode="auto">
          <a:xfrm>
            <a:off x="12208014" y="178461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6A0D3C63-3AC0-4CC9-B71D-87360A721718}"/>
              </a:ext>
            </a:extLst>
          </p:cNvPr>
          <p:cNvSpPr/>
          <p:nvPr/>
        </p:nvSpPr>
        <p:spPr bwMode="auto">
          <a:xfrm>
            <a:off x="11593869" y="309547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250AE380-A90B-4A31-AB27-9A580F398CEA}"/>
              </a:ext>
            </a:extLst>
          </p:cNvPr>
          <p:cNvSpPr/>
          <p:nvPr/>
        </p:nvSpPr>
        <p:spPr bwMode="auto">
          <a:xfrm>
            <a:off x="13633684" y="3100984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A861F5E8-3E56-4029-99AE-8E594AE25341}"/>
              </a:ext>
            </a:extLst>
          </p:cNvPr>
          <p:cNvSpPr/>
          <p:nvPr/>
        </p:nvSpPr>
        <p:spPr bwMode="auto">
          <a:xfrm>
            <a:off x="15771194" y="309547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38C9684-9706-4294-9203-6B6059144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155" y="3743346"/>
            <a:ext cx="8596105" cy="1493649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86C0882-CC0A-4686-B779-BBE4EE4011DF}"/>
              </a:ext>
            </a:extLst>
          </p:cNvPr>
          <p:cNvSpPr/>
          <p:nvPr/>
        </p:nvSpPr>
        <p:spPr bwMode="auto">
          <a:xfrm>
            <a:off x="7924548" y="4237420"/>
            <a:ext cx="7534668" cy="64990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FCEF7A22-DC29-4613-A2C7-996ECA619C0D}"/>
              </a:ext>
            </a:extLst>
          </p:cNvPr>
          <p:cNvSpPr/>
          <p:nvPr/>
        </p:nvSpPr>
        <p:spPr bwMode="auto">
          <a:xfrm>
            <a:off x="9223854" y="3095478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CC9BED1B-4BE6-4CF5-9E5F-A5D459FEF5D2}"/>
              </a:ext>
            </a:extLst>
          </p:cNvPr>
          <p:cNvSpPr/>
          <p:nvPr/>
        </p:nvSpPr>
        <p:spPr>
          <a:xfrm>
            <a:off x="6931680" y="2141256"/>
            <a:ext cx="85970" cy="1477108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A0172D7-F8FE-434E-A41F-A91352C348D5}"/>
              </a:ext>
            </a:extLst>
          </p:cNvPr>
          <p:cNvSpPr txBox="1"/>
          <p:nvPr/>
        </p:nvSpPr>
        <p:spPr>
          <a:xfrm>
            <a:off x="313994" y="2204394"/>
            <a:ext cx="67422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</a:t>
            </a:r>
            <a:r>
              <a:rPr lang="zh-TW" altLang="en-US" sz="2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管理</a:t>
            </a:r>
            <a:endParaRPr lang="en-US" sz="2400" b="1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Host </a:t>
            </a:r>
            <a:r>
              <a:rPr lang="zh-TW" altLang="en-US" sz="2400" dirty="0">
                <a:solidFill>
                  <a:srgbClr val="FF0000"/>
                </a:solidFill>
              </a:rPr>
              <a:t>本身應該適時的切換對應的 </a:t>
            </a:r>
            <a:r>
              <a:rPr lang="en-US" altLang="zh-TW" sz="2400" dirty="0">
                <a:solidFill>
                  <a:srgbClr val="FF0000"/>
                </a:solidFill>
              </a:rPr>
              <a:t>Scope</a:t>
            </a:r>
            <a:r>
              <a:rPr lang="zh-TW" altLang="en-US" sz="2400" dirty="0">
                <a:solidFill>
                  <a:srgbClr val="FF0000"/>
                </a:solidFill>
              </a:rPr>
              <a:t>。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WebHost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Request) / </a:t>
            </a:r>
            <a:r>
              <a:rPr lang="en-US" altLang="zh-TW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MessageWorker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(Message)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59ADA1-C617-4AF9-8795-A1288BEA8285}"/>
              </a:ext>
            </a:extLst>
          </p:cNvPr>
          <p:cNvSpPr/>
          <p:nvPr/>
        </p:nvSpPr>
        <p:spPr>
          <a:xfrm>
            <a:off x="77993" y="5753951"/>
            <a:ext cx="125318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https://docs.microsoft.com/en-us/aspnet/core/fundamentals/host/generic-host?view=aspnetcore-3.0#webroot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9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52E033A-97F6-4558-B1D1-AF6B96A42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ConfigManager</a:t>
            </a:r>
            <a:r>
              <a:rPr lang="en-US" dirty="0"/>
              <a:t> </a:t>
            </a:r>
            <a:r>
              <a:rPr lang="zh-TW" altLang="en-US" dirty="0"/>
              <a:t>做什麼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BBFACB2-2EC5-46AE-ABC9-CB263F6E9F6D}"/>
              </a:ext>
            </a:extLst>
          </p:cNvPr>
          <p:cNvSpPr/>
          <p:nvPr/>
        </p:nvSpPr>
        <p:spPr bwMode="auto">
          <a:xfrm>
            <a:off x="1477110" y="2776416"/>
            <a:ext cx="9237780" cy="65258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 Manager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8F878EF-5E7C-4991-886A-9C990363FDD2}"/>
              </a:ext>
            </a:extLst>
          </p:cNvPr>
          <p:cNvSpPr/>
          <p:nvPr/>
        </p:nvSpPr>
        <p:spPr bwMode="auto">
          <a:xfrm>
            <a:off x="862781" y="3657601"/>
            <a:ext cx="10466436" cy="25364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221ABE9-AB07-4380-A94B-EF588DB28AF3}"/>
              </a:ext>
            </a:extLst>
          </p:cNvPr>
          <p:cNvSpPr/>
          <p:nvPr/>
        </p:nvSpPr>
        <p:spPr bwMode="auto">
          <a:xfrm>
            <a:off x="1477106" y="1498242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你在哪個環境上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?)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EB6E4F-3E30-4422-982A-0A6AFD0D79F1}"/>
              </a:ext>
            </a:extLst>
          </p:cNvPr>
          <p:cNvSpPr/>
          <p:nvPr/>
        </p:nvSpPr>
        <p:spPr bwMode="auto">
          <a:xfrm>
            <a:off x="4599351" y="1498242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你是誰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?)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548A5A1-7718-454B-A5CE-692E5A0E2AC2}"/>
              </a:ext>
            </a:extLst>
          </p:cNvPr>
          <p:cNvSpPr/>
          <p:nvPr/>
        </p:nvSpPr>
        <p:spPr bwMode="auto">
          <a:xfrm>
            <a:off x="7721598" y="1498242"/>
            <a:ext cx="2993292" cy="96910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Config 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Source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整個環境的設定值</a:t>
            </a:r>
            <a:r>
              <a:rPr lang="en-US" altLang="zh-TW" sz="24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A28C94CD-E8B1-47F6-B086-BED7C1889F34}"/>
              </a:ext>
            </a:extLst>
          </p:cNvPr>
          <p:cNvSpPr/>
          <p:nvPr/>
        </p:nvSpPr>
        <p:spPr bwMode="auto">
          <a:xfrm rot="20479378">
            <a:off x="3311707" y="2352430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7E65D331-7376-4170-8422-BBB835E1F5C7}"/>
              </a:ext>
            </a:extLst>
          </p:cNvPr>
          <p:cNvSpPr/>
          <p:nvPr/>
        </p:nvSpPr>
        <p:spPr bwMode="auto">
          <a:xfrm rot="1074491">
            <a:off x="8438600" y="2352430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860A8B21-A729-493F-B05E-4213F1702E3D}"/>
              </a:ext>
            </a:extLst>
          </p:cNvPr>
          <p:cNvSpPr/>
          <p:nvPr/>
        </p:nvSpPr>
        <p:spPr bwMode="auto">
          <a:xfrm>
            <a:off x="5836712" y="2352430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38C91A0-901C-4BA0-ACE8-F13DE9F1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6" y="3744644"/>
            <a:ext cx="9655377" cy="2362405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C6D4E5C-473D-47F8-8D5B-8E9EF0291E94}"/>
              </a:ext>
            </a:extLst>
          </p:cNvPr>
          <p:cNvSpPr/>
          <p:nvPr/>
        </p:nvSpPr>
        <p:spPr bwMode="auto">
          <a:xfrm>
            <a:off x="862779" y="3654774"/>
            <a:ext cx="10466436" cy="253649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開發商業邏輯時，可以直接取用上述的資訊。</a:t>
            </a:r>
            <a:endParaRPr lang="en-US" altLang="zh-TW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環境</a:t>
            </a: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市場</a:t>
            </a: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、識別資訊</a:t>
            </a: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客戶、使用者</a:t>
            </a: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、個人化的組態設定，都已經被</a:t>
            </a:r>
            <a:endParaRPr lang="en-US" altLang="zh-TW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DI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 與 </a:t>
            </a:r>
            <a:r>
              <a:rPr lang="en-US" altLang="zh-TW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SDK</a:t>
            </a:r>
            <a:r>
              <a:rPr lang="zh-TW" altLang="en-US" sz="2000" dirty="0">
                <a:solidFill>
                  <a:schemeClr val="tx1">
                    <a:lumMod val="60000"/>
                    <a:lumOff val="40000"/>
                  </a:schemeClr>
                </a:solidFill>
                <a:ea typeface="Segoe UI" pitchFamily="34" charset="0"/>
                <a:cs typeface="Segoe UI" pitchFamily="34" charset="0"/>
              </a:rPr>
              <a:t> 做好抽象化的隔離了。</a:t>
            </a:r>
            <a:endParaRPr lang="en-US" sz="2000" dirty="0">
              <a:solidFill>
                <a:schemeClr val="tx1">
                  <a:lumMod val="60000"/>
                  <a:lumOff val="4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FE71FF9E-4A7D-4C14-9CEE-106CA08B94F0}"/>
              </a:ext>
            </a:extLst>
          </p:cNvPr>
          <p:cNvSpPr/>
          <p:nvPr/>
        </p:nvSpPr>
        <p:spPr bwMode="auto">
          <a:xfrm>
            <a:off x="5836712" y="3373197"/>
            <a:ext cx="578339" cy="55275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5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210363D-3F78-4F65-8F0B-AE56DF25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GenericHost</a:t>
            </a:r>
            <a:r>
              <a:rPr lang="en-US" altLang="zh-TW" dirty="0"/>
              <a:t>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000291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CBFDE-9662-48D1-80B4-C3D2C48D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</a:t>
            </a:r>
            <a:r>
              <a:rPr lang="en-US" altLang="zh-TW" dirty="0"/>
              <a:t>91APP</a:t>
            </a:r>
            <a:r>
              <a:rPr lang="zh-TW" altLang="en-US" dirty="0"/>
              <a:t>量身訂做</a:t>
            </a:r>
            <a:r>
              <a:rPr lang="en-US" altLang="zh-TW" dirty="0"/>
              <a:t>:</a:t>
            </a:r>
            <a:r>
              <a:rPr lang="zh-TW" altLang="en-US" dirty="0"/>
              <a:t> 階層式 </a:t>
            </a:r>
            <a:r>
              <a:rPr lang="en-US" altLang="zh-TW" dirty="0"/>
              <a:t>configuration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9532C9-95B3-4002-A8FC-A0C553E0932B}"/>
              </a:ext>
            </a:extLst>
          </p:cNvPr>
          <p:cNvSpPr txBox="1"/>
          <p:nvPr/>
        </p:nvSpPr>
        <p:spPr>
          <a:xfrm>
            <a:off x="609600" y="1560945"/>
            <a:ext cx="1319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G</a:t>
            </a:r>
            <a:r>
              <a:rPr lang="en-US" altLang="zh-TW" sz="2400" dirty="0"/>
              <a:t>lobal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21A2B2-F76E-45F7-8D37-1EF8904AB78F}"/>
              </a:ext>
            </a:extLst>
          </p:cNvPr>
          <p:cNvSpPr txBox="1"/>
          <p:nvPr/>
        </p:nvSpPr>
        <p:spPr>
          <a:xfrm>
            <a:off x="3500581" y="1560945"/>
            <a:ext cx="13388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R</a:t>
            </a:r>
            <a:r>
              <a:rPr lang="en-US" altLang="zh-TW" sz="2400" dirty="0"/>
              <a:t>egion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BA5E42-9410-4DBD-ADD4-02F2BC4FCC24}"/>
              </a:ext>
            </a:extLst>
          </p:cNvPr>
          <p:cNvSpPr txBox="1"/>
          <p:nvPr/>
        </p:nvSpPr>
        <p:spPr>
          <a:xfrm>
            <a:off x="6391564" y="1560945"/>
            <a:ext cx="15420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M</a:t>
            </a:r>
            <a:r>
              <a:rPr lang="en-US" altLang="zh-TW" sz="2400" dirty="0"/>
              <a:t>arket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52ED9CE-C2EA-4F60-905F-9B23268CDD23}"/>
              </a:ext>
            </a:extLst>
          </p:cNvPr>
          <p:cNvSpPr txBox="1"/>
          <p:nvPr/>
        </p:nvSpPr>
        <p:spPr>
          <a:xfrm>
            <a:off x="9282545" y="1560945"/>
            <a:ext cx="1058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400" b="1" dirty="0">
                <a:solidFill>
                  <a:schemeClr val="accent1"/>
                </a:solidFill>
              </a:rPr>
              <a:t>S</a:t>
            </a:r>
            <a:r>
              <a:rPr lang="en-US" altLang="zh-TW" sz="2400" dirty="0"/>
              <a:t>hop</a:t>
            </a:r>
            <a:endParaRPr lang="zh-TW" altLang="en-US" sz="2400" dirty="0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B7C690A-7474-448F-94C1-9E4E24AAD540}"/>
              </a:ext>
            </a:extLst>
          </p:cNvPr>
          <p:cNvCxnSpPr>
            <a:cxnSpLocks/>
          </p:cNvCxnSpPr>
          <p:nvPr/>
        </p:nvCxnSpPr>
        <p:spPr>
          <a:xfrm>
            <a:off x="2789381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5AE6EE9-9A45-4C32-866F-70E127666E91}"/>
              </a:ext>
            </a:extLst>
          </p:cNvPr>
          <p:cNvCxnSpPr>
            <a:cxnSpLocks/>
          </p:cNvCxnSpPr>
          <p:nvPr/>
        </p:nvCxnSpPr>
        <p:spPr>
          <a:xfrm>
            <a:off x="5680363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21F2E1-3F5A-4B1E-854D-724FCC91BBA7}"/>
              </a:ext>
            </a:extLst>
          </p:cNvPr>
          <p:cNvCxnSpPr>
            <a:cxnSpLocks/>
          </p:cNvCxnSpPr>
          <p:nvPr/>
        </p:nvCxnSpPr>
        <p:spPr>
          <a:xfrm>
            <a:off x="8654472" y="1745674"/>
            <a:ext cx="0" cy="377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4D9A201-81E9-4184-BE66-CE9B90446F23}"/>
              </a:ext>
            </a:extLst>
          </p:cNvPr>
          <p:cNvCxnSpPr/>
          <p:nvPr/>
        </p:nvCxnSpPr>
        <p:spPr>
          <a:xfrm>
            <a:off x="2789382" y="4387273"/>
            <a:ext cx="8460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764368-8A67-4ADA-B00F-2CF04FB1D5E6}"/>
              </a:ext>
            </a:extLst>
          </p:cNvPr>
          <p:cNvCxnSpPr/>
          <p:nvPr/>
        </p:nvCxnSpPr>
        <p:spPr>
          <a:xfrm>
            <a:off x="5680363" y="3694545"/>
            <a:ext cx="527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D3C11B0-E930-44DA-9DEC-4B8DB6E92065}"/>
              </a:ext>
            </a:extLst>
          </p:cNvPr>
          <p:cNvCxnSpPr/>
          <p:nvPr/>
        </p:nvCxnSpPr>
        <p:spPr>
          <a:xfrm>
            <a:off x="8654473" y="3084945"/>
            <a:ext cx="229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8250242-D64B-4AE8-A014-7588B608D625}"/>
              </a:ext>
            </a:extLst>
          </p:cNvPr>
          <p:cNvSpPr txBox="1"/>
          <p:nvPr/>
        </p:nvSpPr>
        <p:spPr>
          <a:xfrm>
            <a:off x="503095" y="3694546"/>
            <a:ext cx="205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Global Settings</a:t>
            </a:r>
          </a:p>
          <a:p>
            <a:r>
              <a:rPr lang="en-US" altLang="zh-TW" sz="2400" dirty="0"/>
              <a:t>Schema</a:t>
            </a:r>
          </a:p>
          <a:p>
            <a:r>
              <a:rPr lang="en-US" altLang="zh-TW" sz="2400" dirty="0"/>
              <a:t>Comments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D28682A-4BE3-41A1-BE57-2CB2F86BBBBA}"/>
              </a:ext>
            </a:extLst>
          </p:cNvPr>
          <p:cNvSpPr txBox="1"/>
          <p:nvPr/>
        </p:nvSpPr>
        <p:spPr>
          <a:xfrm>
            <a:off x="3172098" y="2869226"/>
            <a:ext cx="2236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Regional Default</a:t>
            </a:r>
          </a:p>
          <a:p>
            <a:r>
              <a:rPr lang="en-US" altLang="zh-TW" sz="2400" dirty="0"/>
              <a:t>(Global)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5DDB87E-E48B-4CA8-98FF-AD6FA5412F91}"/>
              </a:ext>
            </a:extLst>
          </p:cNvPr>
          <p:cNvSpPr txBox="1"/>
          <p:nvPr/>
        </p:nvSpPr>
        <p:spPr>
          <a:xfrm>
            <a:off x="2736906" y="3981309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ap-northeast-1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5F915F9-DB42-46F9-AFE4-EE1347A7B426}"/>
              </a:ext>
            </a:extLst>
          </p:cNvPr>
          <p:cNvSpPr txBox="1"/>
          <p:nvPr/>
        </p:nvSpPr>
        <p:spPr>
          <a:xfrm>
            <a:off x="2733524" y="5084405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ap-southeast-1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12A8B8-6165-4A55-AFE1-F4CA76DA1DC3}"/>
              </a:ext>
            </a:extLst>
          </p:cNvPr>
          <p:cNvSpPr txBox="1"/>
          <p:nvPr/>
        </p:nvSpPr>
        <p:spPr>
          <a:xfrm>
            <a:off x="5689361" y="3284177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TW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7DE4467-0D08-45D7-AB07-DD5A6A29B5AC}"/>
              </a:ext>
            </a:extLst>
          </p:cNvPr>
          <p:cNvSpPr txBox="1"/>
          <p:nvPr/>
        </p:nvSpPr>
        <p:spPr>
          <a:xfrm>
            <a:off x="5689361" y="3991406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xxx (market02)</a:t>
            </a:r>
            <a:endParaRPr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AC957C3-37B1-4663-A734-CF87FF9D70B2}"/>
              </a:ext>
            </a:extLst>
          </p:cNvPr>
          <p:cNvSpPr txBox="1"/>
          <p:nvPr/>
        </p:nvSpPr>
        <p:spPr>
          <a:xfrm>
            <a:off x="5671366" y="5055883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HK (market03)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B3224A-467B-4A21-94F2-117210E1B88A}"/>
              </a:ext>
            </a:extLst>
          </p:cNvPr>
          <p:cNvSpPr txBox="1"/>
          <p:nvPr/>
        </p:nvSpPr>
        <p:spPr>
          <a:xfrm>
            <a:off x="8654472" y="2697372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9527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062CC6-E73D-43E3-BDA1-270509611BBE}"/>
              </a:ext>
            </a:extLst>
          </p:cNvPr>
          <p:cNvSpPr txBox="1"/>
          <p:nvPr/>
        </p:nvSpPr>
        <p:spPr>
          <a:xfrm>
            <a:off x="8654472" y="3283809"/>
            <a:ext cx="2919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9528</a:t>
            </a:r>
            <a:endParaRPr lang="zh-TW" altLang="en-US" sz="2400" dirty="0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007E878-70DC-46A4-8421-725B71173771}"/>
              </a:ext>
            </a:extLst>
          </p:cNvPr>
          <p:cNvCxnSpPr>
            <a:cxnSpLocks/>
          </p:cNvCxnSpPr>
          <p:nvPr/>
        </p:nvCxnSpPr>
        <p:spPr>
          <a:xfrm>
            <a:off x="503095" y="5522391"/>
            <a:ext cx="10746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35620BA6-ED5D-400B-95FA-8652D3A4646B}"/>
              </a:ext>
            </a:extLst>
          </p:cNvPr>
          <p:cNvSpPr/>
          <p:nvPr/>
        </p:nvSpPr>
        <p:spPr>
          <a:xfrm>
            <a:off x="2495902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A276CB4-5EB4-46FB-84FE-A6EC08259C9E}"/>
              </a:ext>
            </a:extLst>
          </p:cNvPr>
          <p:cNvSpPr/>
          <p:nvPr/>
        </p:nvSpPr>
        <p:spPr>
          <a:xfrm>
            <a:off x="5390834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D401236F-AAA3-4947-BE6B-BF42017FBBDB}"/>
              </a:ext>
            </a:extLst>
          </p:cNvPr>
          <p:cNvSpPr/>
          <p:nvPr/>
        </p:nvSpPr>
        <p:spPr>
          <a:xfrm>
            <a:off x="8322293" y="1809900"/>
            <a:ext cx="668369" cy="587717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8CFC8-B121-4625-BDF7-BF7D23372ED0}"/>
              </a:ext>
            </a:extLst>
          </p:cNvPr>
          <p:cNvSpPr txBox="1"/>
          <p:nvPr/>
        </p:nvSpPr>
        <p:spPr>
          <a:xfrm>
            <a:off x="293737" y="5555756"/>
            <a:ext cx="11291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組態 </a:t>
            </a:r>
            <a:r>
              <a:rPr lang="en-US" altLang="zh-TW" sz="2400" dirty="0"/>
              <a:t>(configuration) </a:t>
            </a:r>
            <a:r>
              <a:rPr lang="zh-TW" altLang="en-US" sz="2400" dirty="0"/>
              <a:t>的原始檔目錄結構，以方便管理為設計目標，團隊分工優化為</a:t>
            </a:r>
            <a:endParaRPr lang="en-US" altLang="zh-TW" sz="2400" dirty="0"/>
          </a:p>
          <a:p>
            <a:r>
              <a:rPr lang="zh-TW" altLang="en-US" sz="2400" dirty="0"/>
              <a:t>第一優先。目錄階層直接對應 </a:t>
            </a:r>
            <a:r>
              <a:rPr lang="en-US" altLang="zh-TW" sz="2400" dirty="0"/>
              <a:t>Global / Region / Market / Shop </a:t>
            </a:r>
            <a:r>
              <a:rPr lang="zh-TW" altLang="en-US" sz="2400" dirty="0"/>
              <a:t>四層繼承階層。</a:t>
            </a:r>
            <a:endParaRPr lang="en-US" altLang="zh-TW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96FA02B-0574-402D-8DBB-7B4DD9F4829C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3828561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9F06AD7-0236-4819-BC2C-AB653318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Source </a:t>
            </a:r>
            <a:r>
              <a:rPr lang="zh-TW" altLang="en-US" dirty="0"/>
              <a:t>結構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1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41D88EB-AEE9-4EEC-B496-2BB3AE7C9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68596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zh-TW" altLang="en-US" dirty="0"/>
              <a:t>貫穿所有 </a:t>
            </a:r>
            <a:r>
              <a:rPr lang="en-US" altLang="zh-TW" dirty="0"/>
              <a:t>SDK</a:t>
            </a:r>
            <a:r>
              <a:rPr lang="zh-TW" altLang="en-US" dirty="0"/>
              <a:t> 的環境資訊</a:t>
            </a:r>
            <a:r>
              <a:rPr lang="en-US" altLang="zh-TW" dirty="0"/>
              <a:t>:</a:t>
            </a:r>
          </a:p>
          <a:p>
            <a:r>
              <a:rPr lang="en-US" dirty="0" err="1"/>
              <a:t>InfraContext</a:t>
            </a:r>
            <a:endParaRPr lang="en-US" dirty="0"/>
          </a:p>
          <a:p>
            <a:r>
              <a:rPr lang="en-US" dirty="0" err="1"/>
              <a:t>TrackContext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zh-TW" altLang="en-US" dirty="0"/>
              <a:t>基礎服務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ConfigManager</a:t>
            </a:r>
            <a:r>
              <a:rPr lang="en-US" altLang="zh-TW" dirty="0"/>
              <a:t> + </a:t>
            </a:r>
            <a:r>
              <a:rPr lang="en-US" altLang="zh-TW" dirty="0" err="1"/>
              <a:t>IConfiguration</a:t>
            </a:r>
            <a:r>
              <a:rPr lang="zh-TW" altLang="en-US" dirty="0"/>
              <a:t> 整合</a:t>
            </a:r>
            <a:br>
              <a:rPr lang="en-US" altLang="zh-TW" dirty="0"/>
            </a:b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執行環境 </a:t>
            </a:r>
            <a:r>
              <a:rPr lang="en-US" altLang="zh-TW" dirty="0" err="1"/>
              <a:t>IHost</a:t>
            </a:r>
            <a:r>
              <a:rPr lang="en-US" altLang="zh-TW" dirty="0"/>
              <a:t> / </a:t>
            </a:r>
            <a:r>
              <a:rPr lang="en-US" altLang="zh-TW" dirty="0" err="1"/>
              <a:t>IWebHost</a:t>
            </a:r>
            <a:r>
              <a:rPr lang="en-US" altLang="zh-TW" dirty="0"/>
              <a:t> </a:t>
            </a:r>
            <a:r>
              <a:rPr lang="zh-TW" altLang="en-US" dirty="0"/>
              <a:t>整合機制 </a:t>
            </a:r>
            <a:r>
              <a:rPr lang="en-US" altLang="zh-TW" dirty="0"/>
              <a:t>(extension)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6446831-AE76-4A6C-A6E4-C1D16CF1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TW" dirty="0"/>
              <a:t>EMO</a:t>
            </a:r>
            <a:r>
              <a:rPr lang="zh-TW" altLang="en-US" dirty="0"/>
              <a:t> </a:t>
            </a:r>
            <a:r>
              <a:rPr lang="en-US" altLang="zh-TW" dirty="0"/>
              <a:t>#1</a:t>
            </a:r>
            <a:r>
              <a:rPr lang="en-US" dirty="0"/>
              <a:t> </a:t>
            </a:r>
            <a:r>
              <a:rPr lang="zh-TW" altLang="en-US" dirty="0"/>
              <a:t>小結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5A6310-4F8E-49BE-8848-34193664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015663"/>
          </a:xfrm>
        </p:spPr>
        <p:txBody>
          <a:bodyPr/>
          <a:lstStyle/>
          <a:p>
            <a:r>
              <a:rPr lang="en-US" dirty="0"/>
              <a:t>Demo #2, Hosting </a:t>
            </a:r>
            <a:r>
              <a:rPr lang="en-US" dirty="0" err="1"/>
              <a:t>WebApps</a:t>
            </a:r>
            <a:endParaRPr lang="en-US" dirty="0"/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40EFD021-2916-43D8-822A-C226E6ACFF9E}"/>
              </a:ext>
            </a:extLst>
          </p:cNvPr>
          <p:cNvSpPr txBox="1">
            <a:spLocks/>
          </p:cNvSpPr>
          <p:nvPr/>
        </p:nvSpPr>
        <p:spPr>
          <a:xfrm>
            <a:off x="1285498" y="3976973"/>
            <a:ext cx="10010687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Using Middleware + </a:t>
            </a:r>
            <a:r>
              <a:rPr lang="en-US" sz="3600" dirty="0" err="1"/>
              <a:t>TrackContext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1653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2A317-68FC-4FBA-B18E-AB2E9F98F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F1315D-1EA1-4159-BD88-78D81DF46174}"/>
              </a:ext>
            </a:extLst>
          </p:cNvPr>
          <p:cNvSpPr/>
          <p:nvPr/>
        </p:nvSpPr>
        <p:spPr>
          <a:xfrm>
            <a:off x="125835" y="5769258"/>
            <a:ext cx="11279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https://docs.microsoft.com/zh-tw/aspnet/core/fundamentals/dependency-injection?view=aspnetcore-3.0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7CD19D-FE8C-4376-A266-3D9CA8E4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90" y="289510"/>
            <a:ext cx="9229418" cy="54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3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4EDFC8A-960F-4C25-8A45-DD6A03E4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Integration </a:t>
            </a:r>
            <a:r>
              <a:rPr lang="en-US" dirty="0" err="1"/>
              <a:t>TrackContext</a:t>
            </a:r>
            <a:r>
              <a:rPr lang="en-US" dirty="0"/>
              <a:t> with Middleware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F6B704-1F64-4467-8A3C-7B007C2B86F9}"/>
              </a:ext>
            </a:extLst>
          </p:cNvPr>
          <p:cNvSpPr/>
          <p:nvPr/>
        </p:nvSpPr>
        <p:spPr>
          <a:xfrm>
            <a:off x="2756080" y="6106987"/>
            <a:ext cx="61261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Middleware in ASP .NET Core</a:t>
            </a:r>
          </a:p>
          <a:p>
            <a:r>
              <a:rPr lang="en-US" dirty="0">
                <a:hlinkClick r:id="rId2"/>
              </a:rPr>
              <a:t>https://wakeupandcode.com/middleware-in-asp-net-core/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94B5AD-8F07-45A3-9AC1-6AB0BC1D9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37" y="1388378"/>
            <a:ext cx="10237924" cy="42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8362DF-E495-46DD-83FB-99530C6D3021}"/>
              </a:ext>
            </a:extLst>
          </p:cNvPr>
          <p:cNvSpPr/>
          <p:nvPr/>
        </p:nvSpPr>
        <p:spPr bwMode="auto">
          <a:xfrm>
            <a:off x="7768206" y="2835479"/>
            <a:ext cx="897622" cy="17700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7D0D796E-A54C-4758-8CD7-531D84246A75}"/>
              </a:ext>
            </a:extLst>
          </p:cNvPr>
          <p:cNvSpPr/>
          <p:nvPr/>
        </p:nvSpPr>
        <p:spPr bwMode="auto">
          <a:xfrm>
            <a:off x="7164197" y="5012621"/>
            <a:ext cx="3397541" cy="1186645"/>
          </a:xfrm>
          <a:prstGeom prst="wedgeRoundRectCallout">
            <a:avLst>
              <a:gd name="adj1" fmla="val -23798"/>
              <a:gd name="adj2" fmla="val -7000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透過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Middleware,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從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HTTP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headers 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將正確的  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注入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scope.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BFE99013-1D2F-4626-BDE3-6A4E4C87479F}"/>
              </a:ext>
            </a:extLst>
          </p:cNvPr>
          <p:cNvSpPr/>
          <p:nvPr/>
        </p:nvSpPr>
        <p:spPr bwMode="auto">
          <a:xfrm>
            <a:off x="185954" y="1011116"/>
            <a:ext cx="5678515" cy="1606250"/>
          </a:xfrm>
          <a:prstGeom prst="wedgeRoundRectCallout">
            <a:avLst>
              <a:gd name="adj1" fmla="val -17132"/>
              <a:gd name="adj2" fmla="val 6348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架構規範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authorization: bearer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  <a:ea typeface="Segoe UI" pitchFamily="34" charset="0"/>
                <a:cs typeface="Segoe UI" pitchFamily="34" charset="0"/>
              </a:rPr>
              <a:t>xxxxxxxxxxxxx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x-request-id: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7F4BA8B-C452-4630-85E4-C909E6426583}"/>
              </a:ext>
            </a:extLst>
          </p:cNvPr>
          <p:cNvSpPr/>
          <p:nvPr/>
        </p:nvSpPr>
        <p:spPr bwMode="auto">
          <a:xfrm>
            <a:off x="8894749" y="2835478"/>
            <a:ext cx="897622" cy="17700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I18N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CF4B147-19BA-4295-816D-5DE1B0CB729E}"/>
              </a:ext>
            </a:extLst>
          </p:cNvPr>
          <p:cNvSpPr/>
          <p:nvPr/>
        </p:nvSpPr>
        <p:spPr bwMode="auto">
          <a:xfrm>
            <a:off x="8527539" y="1452715"/>
            <a:ext cx="3397541" cy="1186645"/>
          </a:xfrm>
          <a:prstGeom prst="wedgeRoundRectCallout">
            <a:avLst>
              <a:gd name="adj1" fmla="val -27421"/>
              <a:gd name="adj2" fmla="val 6484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透過 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Middleware,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從 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建立正確的 </a:t>
            </a:r>
            <a:r>
              <a:rPr lang="en-US" altLang="zh-TW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CultureInfo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026DA5-0084-4418-9F1E-EFF83663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9" y="271759"/>
            <a:ext cx="10764602" cy="508756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8E8A74F-36DA-4CD8-AC7E-B44A9B3E30BC}"/>
              </a:ext>
            </a:extLst>
          </p:cNvPr>
          <p:cNvSpPr txBox="1"/>
          <p:nvPr/>
        </p:nvSpPr>
        <p:spPr>
          <a:xfrm>
            <a:off x="713699" y="5359325"/>
            <a:ext cx="730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https://medium.com/how-gipi-learn/1111-system-reliability-559364b5591d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789CB-F1B1-4DE0-8AFA-B9B5CC0C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29EC7B-56F7-473F-970A-607E1076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9" y="739343"/>
            <a:ext cx="11560542" cy="48010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4FA8FE-B1B0-4FB3-BA7E-FF89CDB025C9}"/>
              </a:ext>
            </a:extLst>
          </p:cNvPr>
          <p:cNvSpPr/>
          <p:nvPr/>
        </p:nvSpPr>
        <p:spPr bwMode="auto">
          <a:xfrm>
            <a:off x="1921079" y="1325461"/>
            <a:ext cx="5486400" cy="1434517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E53207-D9F1-4B17-AF34-59E95F86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F869283-8D75-4598-8959-C41853D41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08" y="289511"/>
            <a:ext cx="11674852" cy="55935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5A2DD2-6BAB-4187-8E92-A0724404CE66}"/>
              </a:ext>
            </a:extLst>
          </p:cNvPr>
          <p:cNvSpPr/>
          <p:nvPr/>
        </p:nvSpPr>
        <p:spPr bwMode="auto">
          <a:xfrm>
            <a:off x="1853967" y="5058561"/>
            <a:ext cx="5486400" cy="62078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35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5A6310-4F8E-49BE-8848-34193664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#3, Self Management</a:t>
            </a:r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40EFD021-2916-43D8-822A-C226E6ACFF9E}"/>
              </a:ext>
            </a:extLst>
          </p:cNvPr>
          <p:cNvSpPr txBox="1">
            <a:spLocks/>
          </p:cNvSpPr>
          <p:nvPr/>
        </p:nvSpPr>
        <p:spPr>
          <a:xfrm>
            <a:off x="1285498" y="3976973"/>
            <a:ext cx="10010687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Using Service</a:t>
            </a:r>
            <a:r>
              <a:rPr lang="zh-TW" altLang="en-US" sz="3600" dirty="0"/>
              <a:t> </a:t>
            </a:r>
            <a:r>
              <a:rPr lang="en-US" altLang="zh-TW" sz="3600" dirty="0"/>
              <a:t>Discovery &amp; Graceful Shutdown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603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DC0EB3-4FB7-4DE7-A8DA-0DA62DAE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內部服務</a:t>
            </a:r>
            <a:r>
              <a:rPr lang="en-US" altLang="zh-TW" dirty="0"/>
              <a:t>:</a:t>
            </a:r>
            <a:r>
              <a:rPr lang="zh-TW" altLang="en-US" dirty="0"/>
              <a:t> 不必再依賴 </a:t>
            </a:r>
            <a:r>
              <a:rPr lang="en-US" altLang="zh-TW" dirty="0"/>
              <a:t>DNS + Load Balancer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110BC5E-F970-4C14-A6FE-6A754CA65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73"/>
          <a:stretch/>
        </p:blipFill>
        <p:spPr>
          <a:xfrm>
            <a:off x="0" y="1634608"/>
            <a:ext cx="12192000" cy="52551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18FD16-3063-45E4-865E-149B0726E517}"/>
              </a:ext>
            </a:extLst>
          </p:cNvPr>
          <p:cNvSpPr/>
          <p:nvPr/>
        </p:nvSpPr>
        <p:spPr>
          <a:xfrm>
            <a:off x="115755" y="1989614"/>
            <a:ext cx="3670937" cy="20735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需要專屬 </a:t>
            </a:r>
            <a:r>
              <a:rPr lang="en-US" altLang="zh-TW" dirty="0"/>
              <a:t>Load Balancer, </a:t>
            </a:r>
          </a:p>
          <a:p>
            <a:r>
              <a:rPr lang="zh-TW" altLang="en-US" dirty="0"/>
              <a:t>也需要人工維護內部 </a:t>
            </a:r>
            <a:r>
              <a:rPr lang="en-US" altLang="zh-TW" dirty="0"/>
              <a:t>DNS</a:t>
            </a:r>
            <a:r>
              <a:rPr lang="zh-TW" altLang="en-US" dirty="0"/>
              <a:t> </a:t>
            </a:r>
            <a:r>
              <a:rPr lang="en-US" altLang="zh-TW" dirty="0"/>
              <a:t>records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767A9B-2118-4BD2-B5EA-99EFE392D864}"/>
              </a:ext>
            </a:extLst>
          </p:cNvPr>
          <p:cNvSpPr/>
          <p:nvPr/>
        </p:nvSpPr>
        <p:spPr>
          <a:xfrm>
            <a:off x="6247614" y="1634608"/>
            <a:ext cx="5230795" cy="42815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r>
              <a:rPr lang="zh-TW" altLang="en-US" dirty="0"/>
              <a:t>所有程序都整併在 </a:t>
            </a:r>
            <a:r>
              <a:rPr lang="en-US" altLang="zh-TW" dirty="0"/>
              <a:t>Service </a:t>
            </a:r>
            <a:r>
              <a:rPr lang="zh-TW" altLang="en-US" dirty="0"/>
              <a:t>啟動</a:t>
            </a:r>
            <a:endParaRPr lang="en-US" altLang="zh-TW" dirty="0"/>
          </a:p>
          <a:p>
            <a:r>
              <a:rPr lang="zh-TW" altLang="en-US" dirty="0"/>
              <a:t>時期自動完成。維運負擔降到最低</a:t>
            </a:r>
            <a:endParaRPr lang="en-US" altLang="zh-TW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B38D21F-D65B-448A-AA01-A1E19106EE2E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28260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51E7517-70BD-4B63-9F15-B962D2FA0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IServiceDiscoverClient</a:t>
            </a:r>
            <a:r>
              <a:rPr lang="en-US" altLang="zh-TW" dirty="0"/>
              <a:t>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14959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5AE6F-6E20-40C0-BF7A-1BCE9A9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Discovery </a:t>
            </a:r>
            <a:r>
              <a:rPr lang="zh-TW" altLang="en-US" dirty="0"/>
              <a:t>的進階應用</a:t>
            </a:r>
            <a:r>
              <a:rPr lang="en-US" altLang="zh-TW" dirty="0"/>
              <a:t>:</a:t>
            </a:r>
            <a:r>
              <a:rPr lang="zh-TW" altLang="en-US" dirty="0"/>
              <a:t> 區隔</a:t>
            </a:r>
            <a:r>
              <a:rPr lang="en-US" altLang="zh-TW" dirty="0"/>
              <a:t>SLA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4EB5F0-A3EE-47CF-B3E9-76AEAAA1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41" t="23373" b="15009"/>
          <a:stretch/>
        </p:blipFill>
        <p:spPr>
          <a:xfrm>
            <a:off x="3014662" y="1033557"/>
            <a:ext cx="7658102" cy="5787962"/>
          </a:xfrm>
          <a:prstGeom prst="rect">
            <a:avLst/>
          </a:prstGeom>
        </p:spPr>
      </p:pic>
      <p:sp>
        <p:nvSpPr>
          <p:cNvPr id="4" name="矩形: 摺角紙張 3">
            <a:extLst>
              <a:ext uri="{FF2B5EF4-FFF2-40B4-BE49-F238E27FC236}">
                <a16:creationId xmlns:a16="http://schemas.microsoft.com/office/drawing/2014/main" id="{853C5DD3-9AC0-4E9C-8E8C-B011B08A357C}"/>
              </a:ext>
            </a:extLst>
          </p:cNvPr>
          <p:cNvSpPr/>
          <p:nvPr/>
        </p:nvSpPr>
        <p:spPr bwMode="auto">
          <a:xfrm>
            <a:off x="9232107" y="1793975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VIP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: 摺角紙張 4">
            <a:extLst>
              <a:ext uri="{FF2B5EF4-FFF2-40B4-BE49-F238E27FC236}">
                <a16:creationId xmlns:a16="http://schemas.microsoft.com/office/drawing/2014/main" id="{98B63DD3-74A4-411C-BDD1-8BE055DC04AF}"/>
              </a:ext>
            </a:extLst>
          </p:cNvPr>
          <p:cNvSpPr/>
          <p:nvPr/>
        </p:nvSpPr>
        <p:spPr bwMode="auto">
          <a:xfrm>
            <a:off x="9232107" y="3584638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VIP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摺角紙張 5">
            <a:extLst>
              <a:ext uri="{FF2B5EF4-FFF2-40B4-BE49-F238E27FC236}">
                <a16:creationId xmlns:a16="http://schemas.microsoft.com/office/drawing/2014/main" id="{C8B172C9-7854-47B1-8BF5-EDD24EEC872B}"/>
              </a:ext>
            </a:extLst>
          </p:cNvPr>
          <p:cNvSpPr/>
          <p:nvPr/>
        </p:nvSpPr>
        <p:spPr bwMode="auto">
          <a:xfrm>
            <a:off x="9232107" y="5408581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NORMAL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圖片 7" descr="一張含有 食物, 杯子, 碗 的圖片&#10;&#10;自動產生的描述">
            <a:extLst>
              <a:ext uri="{FF2B5EF4-FFF2-40B4-BE49-F238E27FC236}">
                <a16:creationId xmlns:a16="http://schemas.microsoft.com/office/drawing/2014/main" id="{DA870FC6-777D-4572-8BCA-63296E78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211" y="1314440"/>
            <a:ext cx="1924050" cy="1924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E5E03F-4960-4528-B3AA-64705CE8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4356" y="3584638"/>
            <a:ext cx="1814513" cy="1814513"/>
          </a:xfrm>
          <a:prstGeom prst="rect">
            <a:avLst/>
          </a:prstGeom>
        </p:spPr>
      </p:pic>
      <p:sp>
        <p:nvSpPr>
          <p:cNvPr id="12" name="矩形: 摺角紙張 11">
            <a:extLst>
              <a:ext uri="{FF2B5EF4-FFF2-40B4-BE49-F238E27FC236}">
                <a16:creationId xmlns:a16="http://schemas.microsoft.com/office/drawing/2014/main" id="{A15F6FD7-B86D-49CC-AC94-35A47C66B587}"/>
              </a:ext>
            </a:extLst>
          </p:cNvPr>
          <p:cNvSpPr/>
          <p:nvPr/>
        </p:nvSpPr>
        <p:spPr bwMode="auto">
          <a:xfrm>
            <a:off x="79761" y="2722478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VIP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70AC04CF-D117-41B1-B12A-C5634EA64486}"/>
              </a:ext>
            </a:extLst>
          </p:cNvPr>
          <p:cNvSpPr/>
          <p:nvPr/>
        </p:nvSpPr>
        <p:spPr bwMode="auto">
          <a:xfrm>
            <a:off x="79761" y="5200660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NORMAL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215ABDF-7679-4D89-AB10-880DC520E1D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81261" y="2136874"/>
            <a:ext cx="1290639" cy="13959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2D7868B-96DD-4D7A-92F5-3571B59A3F4E}"/>
              </a:ext>
            </a:extLst>
          </p:cNvPr>
          <p:cNvCxnSpPr>
            <a:stCxn id="11" idx="3"/>
          </p:cNvCxnSpPr>
          <p:nvPr/>
        </p:nvCxnSpPr>
        <p:spPr>
          <a:xfrm flipV="1">
            <a:off x="2428869" y="2136874"/>
            <a:ext cx="1343031" cy="235502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ECEB426-9CA5-4105-B820-9EDF85DE50C0}"/>
              </a:ext>
            </a:extLst>
          </p:cNvPr>
          <p:cNvCxnSpPr>
            <a:cxnSpLocks/>
          </p:cNvCxnSpPr>
          <p:nvPr/>
        </p:nvCxnSpPr>
        <p:spPr>
          <a:xfrm flipV="1">
            <a:off x="5643558" y="1793975"/>
            <a:ext cx="202883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0ECAE3B-AA45-406E-9A34-1DB7596D499D}"/>
              </a:ext>
            </a:extLst>
          </p:cNvPr>
          <p:cNvCxnSpPr/>
          <p:nvPr/>
        </p:nvCxnSpPr>
        <p:spPr>
          <a:xfrm>
            <a:off x="5643558" y="2479774"/>
            <a:ext cx="2143130" cy="11826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88FDD5-C2A7-4084-AC1D-BBFA351D2AB8}"/>
              </a:ext>
            </a:extLst>
          </p:cNvPr>
          <p:cNvCxnSpPr/>
          <p:nvPr/>
        </p:nvCxnSpPr>
        <p:spPr>
          <a:xfrm>
            <a:off x="5643558" y="2479774"/>
            <a:ext cx="2028830" cy="29193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827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55AE6F-6E20-40C0-BF7A-1BCE9A9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Service Discovery </a:t>
            </a:r>
            <a:r>
              <a:rPr lang="zh-TW" altLang="en-US" dirty="0"/>
              <a:t>的進階應用</a:t>
            </a:r>
            <a:r>
              <a:rPr lang="en-US" altLang="zh-TW" dirty="0"/>
              <a:t>:</a:t>
            </a:r>
            <a:r>
              <a:rPr lang="zh-TW" altLang="en-US" dirty="0"/>
              <a:t> 測試環境區隔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4EB5F0-A3EE-47CF-B3E9-76AEAAA10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41" t="23373" b="15009"/>
          <a:stretch/>
        </p:blipFill>
        <p:spPr>
          <a:xfrm>
            <a:off x="3014662" y="1033557"/>
            <a:ext cx="7658102" cy="5787962"/>
          </a:xfrm>
          <a:prstGeom prst="rect">
            <a:avLst/>
          </a:prstGeom>
        </p:spPr>
      </p:pic>
      <p:sp>
        <p:nvSpPr>
          <p:cNvPr id="4" name="矩形: 摺角紙張 3">
            <a:extLst>
              <a:ext uri="{FF2B5EF4-FFF2-40B4-BE49-F238E27FC236}">
                <a16:creationId xmlns:a16="http://schemas.microsoft.com/office/drawing/2014/main" id="{853C5DD3-9AC0-4E9C-8E8C-B011B08A357C}"/>
              </a:ext>
            </a:extLst>
          </p:cNvPr>
          <p:cNvSpPr/>
          <p:nvPr/>
        </p:nvSpPr>
        <p:spPr bwMode="auto">
          <a:xfrm>
            <a:off x="9232107" y="1793975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NORMAL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: 摺角紙張 4">
            <a:extLst>
              <a:ext uri="{FF2B5EF4-FFF2-40B4-BE49-F238E27FC236}">
                <a16:creationId xmlns:a16="http://schemas.microsoft.com/office/drawing/2014/main" id="{98B63DD3-74A4-411C-BDD1-8BE055DC04AF}"/>
              </a:ext>
            </a:extLst>
          </p:cNvPr>
          <p:cNvSpPr/>
          <p:nvPr/>
        </p:nvSpPr>
        <p:spPr bwMode="auto">
          <a:xfrm>
            <a:off x="9232107" y="3584638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NORMAL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摺角紙張 5">
            <a:extLst>
              <a:ext uri="{FF2B5EF4-FFF2-40B4-BE49-F238E27FC236}">
                <a16:creationId xmlns:a16="http://schemas.microsoft.com/office/drawing/2014/main" id="{C8B172C9-7854-47B1-8BF5-EDD24EEC872B}"/>
              </a:ext>
            </a:extLst>
          </p:cNvPr>
          <p:cNvSpPr/>
          <p:nvPr/>
        </p:nvSpPr>
        <p:spPr bwMode="auto">
          <a:xfrm>
            <a:off x="9232107" y="5408581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QA-TEST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圖片 7" descr="一張含有 食物, 杯子, 碗 的圖片&#10;&#10;自動產生的描述">
            <a:extLst>
              <a:ext uri="{FF2B5EF4-FFF2-40B4-BE49-F238E27FC236}">
                <a16:creationId xmlns:a16="http://schemas.microsoft.com/office/drawing/2014/main" id="{DA870FC6-777D-4572-8BCA-63296E78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6544" y="3892487"/>
            <a:ext cx="1924050" cy="1924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E5E03F-4960-4528-B3AA-64705CE8F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2493" y="1372456"/>
            <a:ext cx="1814513" cy="1814513"/>
          </a:xfrm>
          <a:prstGeom prst="rect">
            <a:avLst/>
          </a:prstGeom>
        </p:spPr>
      </p:pic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70AC04CF-D117-41B1-B12A-C5634EA64486}"/>
              </a:ext>
            </a:extLst>
          </p:cNvPr>
          <p:cNvSpPr/>
          <p:nvPr/>
        </p:nvSpPr>
        <p:spPr bwMode="auto">
          <a:xfrm>
            <a:off x="87898" y="2988478"/>
            <a:ext cx="1814512" cy="685799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NORMAL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215ABDF-7679-4D89-AB10-880DC520E1D9}"/>
              </a:ext>
            </a:extLst>
          </p:cNvPr>
          <p:cNvCxnSpPr>
            <a:cxnSpLocks/>
          </p:cNvCxnSpPr>
          <p:nvPr/>
        </p:nvCxnSpPr>
        <p:spPr>
          <a:xfrm flipV="1">
            <a:off x="2481261" y="2136874"/>
            <a:ext cx="1290639" cy="13959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2D7868B-96DD-4D7A-92F5-3571B59A3F4E}"/>
              </a:ext>
            </a:extLst>
          </p:cNvPr>
          <p:cNvCxnSpPr>
            <a:cxnSpLocks/>
          </p:cNvCxnSpPr>
          <p:nvPr/>
        </p:nvCxnSpPr>
        <p:spPr>
          <a:xfrm flipV="1">
            <a:off x="2391649" y="2284192"/>
            <a:ext cx="1343031" cy="235502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ECEB426-9CA5-4105-B820-9EDF85DE50C0}"/>
              </a:ext>
            </a:extLst>
          </p:cNvPr>
          <p:cNvCxnSpPr>
            <a:cxnSpLocks/>
          </p:cNvCxnSpPr>
          <p:nvPr/>
        </p:nvCxnSpPr>
        <p:spPr>
          <a:xfrm flipV="1">
            <a:off x="5643558" y="1793975"/>
            <a:ext cx="2028830" cy="68579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0ECAE3B-AA45-406E-9A34-1DB7596D499D}"/>
              </a:ext>
            </a:extLst>
          </p:cNvPr>
          <p:cNvCxnSpPr/>
          <p:nvPr/>
        </p:nvCxnSpPr>
        <p:spPr>
          <a:xfrm>
            <a:off x="5643558" y="2479774"/>
            <a:ext cx="2143130" cy="118267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388FDD5-C2A7-4084-AC1D-BBFA351D2AB8}"/>
              </a:ext>
            </a:extLst>
          </p:cNvPr>
          <p:cNvCxnSpPr/>
          <p:nvPr/>
        </p:nvCxnSpPr>
        <p:spPr>
          <a:xfrm>
            <a:off x="5643558" y="2479774"/>
            <a:ext cx="2028830" cy="291937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標誌, 室外, 停止, 交通 的圖片&#10;&#10;自動產生的描述">
            <a:extLst>
              <a:ext uri="{FF2B5EF4-FFF2-40B4-BE49-F238E27FC236}">
                <a16:creationId xmlns:a16="http://schemas.microsoft.com/office/drawing/2014/main" id="{7B09758E-F80C-4CAB-A016-501789533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2880" y="4497871"/>
            <a:ext cx="1432905" cy="1259697"/>
          </a:xfrm>
          <a:prstGeom prst="rect">
            <a:avLst/>
          </a:prstGeom>
        </p:spPr>
      </p:pic>
      <p:pic>
        <p:nvPicPr>
          <p:cNvPr id="20" name="圖片 19" descr="一張含有 標誌, 室外, 停止, 交通 的圖片&#10;&#10;自動產生的描述">
            <a:extLst>
              <a:ext uri="{FF2B5EF4-FFF2-40B4-BE49-F238E27FC236}">
                <a16:creationId xmlns:a16="http://schemas.microsoft.com/office/drawing/2014/main" id="{05FCE57D-8D3E-45D7-9854-588CAF145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60885" y="5464531"/>
            <a:ext cx="1432905" cy="12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448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C31E8E1-068E-4F0A-9BBE-F1D41478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IServiceDiscoverClient</a:t>
            </a:r>
            <a:r>
              <a:rPr lang="en-US" altLang="zh-TW" dirty="0"/>
              <a:t> Demo (Query Tags)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929218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68220-1DB4-4854-BCBC-73A4562D1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3069C68-3890-4F2A-99EE-1BE14CE7C4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EAC197-F872-4C6F-8DF1-6050851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" y="0"/>
            <a:ext cx="12191165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3F5BA3-0C52-49B5-8333-D53954B0772E}"/>
              </a:ext>
            </a:extLst>
          </p:cNvPr>
          <p:cNvSpPr/>
          <p:nvPr/>
        </p:nvSpPr>
        <p:spPr>
          <a:xfrm rot="2572366">
            <a:off x="9318701" y="441863"/>
            <a:ext cx="3917795" cy="7805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RECAP:</a:t>
            </a:r>
            <a:r>
              <a:rPr lang="zh-TW" altLang="en-US" sz="1600" b="1" dirty="0"/>
              <a:t> </a:t>
            </a:r>
            <a:endParaRPr lang="en-US" altLang="zh-TW" sz="1600" b="1" dirty="0"/>
          </a:p>
          <a:p>
            <a:pPr algn="ctr"/>
            <a:r>
              <a:rPr lang="en-US" altLang="zh-TW" sz="2000" b="1" dirty="0"/>
              <a:t>DevOps Days 2018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670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294DE3-6DC0-449D-94C5-CBFE8C5C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SDK </a:t>
            </a:r>
            <a:r>
              <a:rPr lang="zh-TW" altLang="en-US" dirty="0"/>
              <a:t>如何找到 </a:t>
            </a:r>
            <a:r>
              <a:rPr lang="en-US" altLang="zh-TW" dirty="0"/>
              <a:t>Config Server </a:t>
            </a:r>
            <a:r>
              <a:rPr lang="zh-TW" altLang="en-US" dirty="0"/>
              <a:t>在哪裡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719BAE-5781-42DB-BE74-80DE94D7D531}"/>
              </a:ext>
            </a:extLst>
          </p:cNvPr>
          <p:cNvSpPr/>
          <p:nvPr/>
        </p:nvSpPr>
        <p:spPr>
          <a:xfrm>
            <a:off x="1563346" y="2019376"/>
            <a:ext cx="4844883" cy="37708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zh-TW" sz="2400" dirty="0"/>
              <a:t>ENV:</a:t>
            </a:r>
          </a:p>
          <a:p>
            <a:pPr algn="r"/>
            <a:r>
              <a:rPr lang="en-US" altLang="zh-TW" sz="2400" dirty="0"/>
              <a:t>CONFIG_SOURCE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MARKET</a:t>
            </a:r>
            <a:r>
              <a:rPr lang="zh-TW" altLang="en-US" sz="2400" dirty="0"/>
              <a:t> </a:t>
            </a:r>
            <a:r>
              <a:rPr lang="en-US" altLang="zh-TW" sz="2400" dirty="0"/>
              <a:t>=</a:t>
            </a:r>
            <a:r>
              <a:rPr lang="zh-TW" altLang="en-US" sz="2400" dirty="0"/>
              <a:t> </a:t>
            </a:r>
            <a:r>
              <a:rPr lang="en-US" altLang="zh-TW" sz="2400" dirty="0"/>
              <a:t>…</a:t>
            </a:r>
          </a:p>
          <a:p>
            <a:pPr algn="r"/>
            <a:r>
              <a:rPr lang="en-US" altLang="zh-TW" sz="2400" dirty="0"/>
              <a:t>…</a:t>
            </a:r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en-US" altLang="zh-TW" sz="2400" dirty="0"/>
          </a:p>
          <a:p>
            <a:pPr algn="r"/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847467-1052-4AFF-91C0-1F4B9F39A149}"/>
              </a:ext>
            </a:extLst>
          </p:cNvPr>
          <p:cNvSpPr txBox="1"/>
          <p:nvPr/>
        </p:nvSpPr>
        <p:spPr>
          <a:xfrm>
            <a:off x="6794805" y="2207941"/>
            <a:ext cx="35950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Tags: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CONFIG_SOURCE</a:t>
            </a:r>
          </a:p>
          <a:p>
            <a:pPr marL="285750" indent="-285750">
              <a:buFontTx/>
              <a:buChar char="-"/>
            </a:pPr>
            <a:r>
              <a:rPr lang="en-US" dirty="0"/>
              <a:t>MARKET</a:t>
            </a:r>
          </a:p>
          <a:p>
            <a:pPr marL="285750" indent="-285750">
              <a:buFontTx/>
              <a:buChar char="-"/>
            </a:pPr>
            <a:r>
              <a:rPr lang="en-US" dirty="0"/>
              <a:t>ENVIRONMENT: PROD | STAGING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USAGE_HINTS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PUBLIC_KEY</a:t>
            </a: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92FBA488-2B95-48BF-8284-A7B561C392E2}"/>
              </a:ext>
            </a:extLst>
          </p:cNvPr>
          <p:cNvSpPr/>
          <p:nvPr/>
        </p:nvSpPr>
        <p:spPr>
          <a:xfrm rot="16200000">
            <a:off x="7529298" y="4192792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E82A60D-0AFA-4938-A9DD-C985AFE376AC}"/>
              </a:ext>
            </a:extLst>
          </p:cNvPr>
          <p:cNvSpPr txBox="1"/>
          <p:nvPr/>
        </p:nvSpPr>
        <p:spPr>
          <a:xfrm>
            <a:off x="6638688" y="4995746"/>
            <a:ext cx="5079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 </a:t>
            </a:r>
            <a:r>
              <a:rPr lang="en-US" altLang="zh-TW" dirty="0"/>
              <a:t>infra team </a:t>
            </a:r>
            <a:r>
              <a:rPr lang="zh-TW" altLang="en-US" dirty="0"/>
              <a:t>負責指派</a:t>
            </a:r>
            <a:endParaRPr lang="en-US" altLang="zh-TW" dirty="0"/>
          </a:p>
          <a:p>
            <a:r>
              <a:rPr lang="en-US" dirty="0"/>
              <a:t>(</a:t>
            </a:r>
            <a:r>
              <a:rPr lang="zh-TW" altLang="en-US" dirty="0"/>
              <a:t>透過 </a:t>
            </a:r>
            <a:r>
              <a:rPr lang="en-US" altLang="zh-TW" dirty="0"/>
              <a:t>Azure / AWS VM </a:t>
            </a:r>
            <a:r>
              <a:rPr lang="zh-TW" altLang="en-US" dirty="0"/>
              <a:t>提供的 </a:t>
            </a:r>
            <a:r>
              <a:rPr lang="en-US" altLang="zh-TW" dirty="0"/>
              <a:t>metadata</a:t>
            </a:r>
            <a:r>
              <a:rPr lang="zh-TW" altLang="en-US" dirty="0"/>
              <a:t> </a:t>
            </a:r>
            <a:r>
              <a:rPr lang="en-US" altLang="zh-TW" dirty="0"/>
              <a:t>service)</a:t>
            </a:r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B689D1-FBCA-477F-9D66-0E65906D7DA3}"/>
              </a:ext>
            </a:extLst>
          </p:cNvPr>
          <p:cNvSpPr txBox="1"/>
          <p:nvPr/>
        </p:nvSpPr>
        <p:spPr>
          <a:xfrm>
            <a:off x="1986002" y="1641900"/>
            <a:ext cx="416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由 </a:t>
            </a:r>
            <a:r>
              <a:rPr lang="en-US" altLang="zh-TW" dirty="0"/>
              <a:t>provision script </a:t>
            </a:r>
            <a:r>
              <a:rPr lang="zh-TW" altLang="en-US" dirty="0"/>
              <a:t>轉移至 </a:t>
            </a:r>
            <a:r>
              <a:rPr lang="en-US" altLang="zh-TW" dirty="0"/>
              <a:t>OS</a:t>
            </a:r>
            <a:r>
              <a:rPr lang="zh-TW" altLang="en-US" dirty="0"/>
              <a:t> 的環境變數</a:t>
            </a:r>
            <a:endParaRPr 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8F1F84E-B5FD-4C68-89F2-861D88871104}"/>
              </a:ext>
            </a:extLst>
          </p:cNvPr>
          <p:cNvSpPr/>
          <p:nvPr/>
        </p:nvSpPr>
        <p:spPr>
          <a:xfrm rot="10800000">
            <a:off x="6052466" y="2892759"/>
            <a:ext cx="683941" cy="57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688F246-418C-4524-B8E8-FBF780A5DC95}"/>
              </a:ext>
            </a:extLst>
          </p:cNvPr>
          <p:cNvSpPr/>
          <p:nvPr/>
        </p:nvSpPr>
        <p:spPr>
          <a:xfrm>
            <a:off x="1895702" y="3620429"/>
            <a:ext cx="4156764" cy="199978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(CODE)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AB61F4-48E8-4FB7-8642-30056C36EE1B}"/>
              </a:ext>
            </a:extLst>
          </p:cNvPr>
          <p:cNvSpPr/>
          <p:nvPr/>
        </p:nvSpPr>
        <p:spPr>
          <a:xfrm>
            <a:off x="3152073" y="3465188"/>
            <a:ext cx="2513817" cy="4395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en-US" dirty="0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5F9517BD-B975-4EBB-A7CA-7CB06362457D}"/>
              </a:ext>
            </a:extLst>
          </p:cNvPr>
          <p:cNvSpPr/>
          <p:nvPr/>
        </p:nvSpPr>
        <p:spPr>
          <a:xfrm rot="5400000">
            <a:off x="4982549" y="3058661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DBD7A82F-C13A-4F4D-8C17-6023D2BD46E2}"/>
              </a:ext>
            </a:extLst>
          </p:cNvPr>
          <p:cNvSpPr/>
          <p:nvPr/>
        </p:nvSpPr>
        <p:spPr>
          <a:xfrm rot="5400000">
            <a:off x="4982549" y="3695415"/>
            <a:ext cx="439597" cy="683940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2D6DB8-0D39-4B87-BED6-461064D320E1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57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84" y="120779"/>
            <a:ext cx="7798514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 bwMode="auto">
          <a:xfrm>
            <a:off x="4623931" y="2481444"/>
            <a:ext cx="1045377" cy="938461"/>
          </a:xfrm>
          <a:prstGeom prst="ellipse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手繪多邊形 6"/>
          <p:cNvSpPr/>
          <p:nvPr/>
        </p:nvSpPr>
        <p:spPr bwMode="auto">
          <a:xfrm>
            <a:off x="3048391" y="2412018"/>
            <a:ext cx="6242862" cy="1124702"/>
          </a:xfrm>
          <a:custGeom>
            <a:avLst/>
            <a:gdLst>
              <a:gd name="connsiteX0" fmla="*/ 0 w 6067425"/>
              <a:gd name="connsiteY0" fmla="*/ 0 h 1181100"/>
              <a:gd name="connsiteX1" fmla="*/ 219075 w 6067425"/>
              <a:gd name="connsiteY1" fmla="*/ 9525 h 1181100"/>
              <a:gd name="connsiteX2" fmla="*/ 323850 w 6067425"/>
              <a:gd name="connsiteY2" fmla="*/ 28575 h 1181100"/>
              <a:gd name="connsiteX3" fmla="*/ 400050 w 6067425"/>
              <a:gd name="connsiteY3" fmla="*/ 38100 h 1181100"/>
              <a:gd name="connsiteX4" fmla="*/ 523875 w 6067425"/>
              <a:gd name="connsiteY4" fmla="*/ 47625 h 1181100"/>
              <a:gd name="connsiteX5" fmla="*/ 666750 w 6067425"/>
              <a:gd name="connsiteY5" fmla="*/ 66675 h 1181100"/>
              <a:gd name="connsiteX6" fmla="*/ 828675 w 6067425"/>
              <a:gd name="connsiteY6" fmla="*/ 85725 h 1181100"/>
              <a:gd name="connsiteX7" fmla="*/ 895350 w 6067425"/>
              <a:gd name="connsiteY7" fmla="*/ 95250 h 1181100"/>
              <a:gd name="connsiteX8" fmla="*/ 971550 w 6067425"/>
              <a:gd name="connsiteY8" fmla="*/ 104775 h 1181100"/>
              <a:gd name="connsiteX9" fmla="*/ 1028700 w 6067425"/>
              <a:gd name="connsiteY9" fmla="*/ 114300 h 1181100"/>
              <a:gd name="connsiteX10" fmla="*/ 1171575 w 6067425"/>
              <a:gd name="connsiteY10" fmla="*/ 123825 h 1181100"/>
              <a:gd name="connsiteX11" fmla="*/ 1219200 w 6067425"/>
              <a:gd name="connsiteY11" fmla="*/ 133350 h 1181100"/>
              <a:gd name="connsiteX12" fmla="*/ 1295400 w 6067425"/>
              <a:gd name="connsiteY12" fmla="*/ 152400 h 1181100"/>
              <a:gd name="connsiteX13" fmla="*/ 1343025 w 6067425"/>
              <a:gd name="connsiteY13" fmla="*/ 161925 h 1181100"/>
              <a:gd name="connsiteX14" fmla="*/ 1400175 w 6067425"/>
              <a:gd name="connsiteY14" fmla="*/ 180975 h 1181100"/>
              <a:gd name="connsiteX15" fmla="*/ 1438275 w 6067425"/>
              <a:gd name="connsiteY15" fmla="*/ 190500 h 1181100"/>
              <a:gd name="connsiteX16" fmla="*/ 1495425 w 6067425"/>
              <a:gd name="connsiteY16" fmla="*/ 209550 h 1181100"/>
              <a:gd name="connsiteX17" fmla="*/ 1524000 w 6067425"/>
              <a:gd name="connsiteY17" fmla="*/ 219075 h 1181100"/>
              <a:gd name="connsiteX18" fmla="*/ 1638300 w 6067425"/>
              <a:gd name="connsiteY18" fmla="*/ 247650 h 1181100"/>
              <a:gd name="connsiteX19" fmla="*/ 1666875 w 6067425"/>
              <a:gd name="connsiteY19" fmla="*/ 257175 h 1181100"/>
              <a:gd name="connsiteX20" fmla="*/ 1695450 w 6067425"/>
              <a:gd name="connsiteY20" fmla="*/ 276225 h 1181100"/>
              <a:gd name="connsiteX21" fmla="*/ 1733550 w 6067425"/>
              <a:gd name="connsiteY21" fmla="*/ 285750 h 1181100"/>
              <a:gd name="connsiteX22" fmla="*/ 1762125 w 6067425"/>
              <a:gd name="connsiteY22" fmla="*/ 295275 h 1181100"/>
              <a:gd name="connsiteX23" fmla="*/ 1800225 w 6067425"/>
              <a:gd name="connsiteY23" fmla="*/ 304800 h 1181100"/>
              <a:gd name="connsiteX24" fmla="*/ 1857375 w 6067425"/>
              <a:gd name="connsiteY24" fmla="*/ 333375 h 1181100"/>
              <a:gd name="connsiteX25" fmla="*/ 1924050 w 6067425"/>
              <a:gd name="connsiteY25" fmla="*/ 352425 h 1181100"/>
              <a:gd name="connsiteX26" fmla="*/ 1943100 w 6067425"/>
              <a:gd name="connsiteY26" fmla="*/ 381000 h 1181100"/>
              <a:gd name="connsiteX27" fmla="*/ 1981200 w 6067425"/>
              <a:gd name="connsiteY27" fmla="*/ 400050 h 1181100"/>
              <a:gd name="connsiteX28" fmla="*/ 2009775 w 6067425"/>
              <a:gd name="connsiteY28" fmla="*/ 419100 h 1181100"/>
              <a:gd name="connsiteX29" fmla="*/ 2038350 w 6067425"/>
              <a:gd name="connsiteY29" fmla="*/ 428625 h 1181100"/>
              <a:gd name="connsiteX30" fmla="*/ 2095500 w 6067425"/>
              <a:gd name="connsiteY30" fmla="*/ 476250 h 1181100"/>
              <a:gd name="connsiteX31" fmla="*/ 2124075 w 6067425"/>
              <a:gd name="connsiteY31" fmla="*/ 485775 h 1181100"/>
              <a:gd name="connsiteX32" fmla="*/ 2181225 w 6067425"/>
              <a:gd name="connsiteY32" fmla="*/ 523875 h 1181100"/>
              <a:gd name="connsiteX33" fmla="*/ 2247900 w 6067425"/>
              <a:gd name="connsiteY33" fmla="*/ 561975 h 1181100"/>
              <a:gd name="connsiteX34" fmla="*/ 2305050 w 6067425"/>
              <a:gd name="connsiteY34" fmla="*/ 581025 h 1181100"/>
              <a:gd name="connsiteX35" fmla="*/ 2362200 w 6067425"/>
              <a:gd name="connsiteY35" fmla="*/ 628650 h 1181100"/>
              <a:gd name="connsiteX36" fmla="*/ 2390775 w 6067425"/>
              <a:gd name="connsiteY36" fmla="*/ 638175 h 1181100"/>
              <a:gd name="connsiteX37" fmla="*/ 2419350 w 6067425"/>
              <a:gd name="connsiteY37" fmla="*/ 657225 h 1181100"/>
              <a:gd name="connsiteX38" fmla="*/ 2552700 w 6067425"/>
              <a:gd name="connsiteY38" fmla="*/ 676275 h 1181100"/>
              <a:gd name="connsiteX39" fmla="*/ 2971800 w 6067425"/>
              <a:gd name="connsiteY39" fmla="*/ 695325 h 1181100"/>
              <a:gd name="connsiteX40" fmla="*/ 3057525 w 6067425"/>
              <a:gd name="connsiteY40" fmla="*/ 704850 h 1181100"/>
              <a:gd name="connsiteX41" fmla="*/ 3105150 w 6067425"/>
              <a:gd name="connsiteY41" fmla="*/ 714375 h 1181100"/>
              <a:gd name="connsiteX42" fmla="*/ 3171825 w 6067425"/>
              <a:gd name="connsiteY42" fmla="*/ 723900 h 1181100"/>
              <a:gd name="connsiteX43" fmla="*/ 3228975 w 6067425"/>
              <a:gd name="connsiteY43" fmla="*/ 733425 h 1181100"/>
              <a:gd name="connsiteX44" fmla="*/ 3295650 w 6067425"/>
              <a:gd name="connsiteY44" fmla="*/ 742950 h 1181100"/>
              <a:gd name="connsiteX45" fmla="*/ 3457575 w 6067425"/>
              <a:gd name="connsiteY45" fmla="*/ 771525 h 1181100"/>
              <a:gd name="connsiteX46" fmla="*/ 3495675 w 6067425"/>
              <a:gd name="connsiteY46" fmla="*/ 781050 h 1181100"/>
              <a:gd name="connsiteX47" fmla="*/ 3581400 w 6067425"/>
              <a:gd name="connsiteY47" fmla="*/ 809625 h 1181100"/>
              <a:gd name="connsiteX48" fmla="*/ 3609975 w 6067425"/>
              <a:gd name="connsiteY48" fmla="*/ 819150 h 1181100"/>
              <a:gd name="connsiteX49" fmla="*/ 3638550 w 6067425"/>
              <a:gd name="connsiteY49" fmla="*/ 828675 h 1181100"/>
              <a:gd name="connsiteX50" fmla="*/ 3676650 w 6067425"/>
              <a:gd name="connsiteY50" fmla="*/ 838200 h 1181100"/>
              <a:gd name="connsiteX51" fmla="*/ 3705225 w 6067425"/>
              <a:gd name="connsiteY51" fmla="*/ 847725 h 1181100"/>
              <a:gd name="connsiteX52" fmla="*/ 3762375 w 6067425"/>
              <a:gd name="connsiteY52" fmla="*/ 857250 h 1181100"/>
              <a:gd name="connsiteX53" fmla="*/ 3829050 w 6067425"/>
              <a:gd name="connsiteY53" fmla="*/ 876300 h 1181100"/>
              <a:gd name="connsiteX54" fmla="*/ 3867150 w 6067425"/>
              <a:gd name="connsiteY54" fmla="*/ 885825 h 1181100"/>
              <a:gd name="connsiteX55" fmla="*/ 3952875 w 6067425"/>
              <a:gd name="connsiteY55" fmla="*/ 904875 h 1181100"/>
              <a:gd name="connsiteX56" fmla="*/ 4010025 w 6067425"/>
              <a:gd name="connsiteY56" fmla="*/ 933450 h 1181100"/>
              <a:gd name="connsiteX57" fmla="*/ 4048125 w 6067425"/>
              <a:gd name="connsiteY57" fmla="*/ 942975 h 1181100"/>
              <a:gd name="connsiteX58" fmla="*/ 4105275 w 6067425"/>
              <a:gd name="connsiteY58" fmla="*/ 962025 h 1181100"/>
              <a:gd name="connsiteX59" fmla="*/ 4171950 w 6067425"/>
              <a:gd name="connsiteY59" fmla="*/ 981075 h 1181100"/>
              <a:gd name="connsiteX60" fmla="*/ 4210050 w 6067425"/>
              <a:gd name="connsiteY60" fmla="*/ 990600 h 1181100"/>
              <a:gd name="connsiteX61" fmla="*/ 4238625 w 6067425"/>
              <a:gd name="connsiteY61" fmla="*/ 1009650 h 1181100"/>
              <a:gd name="connsiteX62" fmla="*/ 4276725 w 6067425"/>
              <a:gd name="connsiteY62" fmla="*/ 1019175 h 1181100"/>
              <a:gd name="connsiteX63" fmla="*/ 4324350 w 6067425"/>
              <a:gd name="connsiteY63" fmla="*/ 1028700 h 1181100"/>
              <a:gd name="connsiteX64" fmla="*/ 4457700 w 6067425"/>
              <a:gd name="connsiteY64" fmla="*/ 1047750 h 1181100"/>
              <a:gd name="connsiteX65" fmla="*/ 4533900 w 6067425"/>
              <a:gd name="connsiteY65" fmla="*/ 1066800 h 1181100"/>
              <a:gd name="connsiteX66" fmla="*/ 4562475 w 6067425"/>
              <a:gd name="connsiteY66" fmla="*/ 1076325 h 1181100"/>
              <a:gd name="connsiteX67" fmla="*/ 4638675 w 6067425"/>
              <a:gd name="connsiteY67" fmla="*/ 1095375 h 1181100"/>
              <a:gd name="connsiteX68" fmla="*/ 4676775 w 6067425"/>
              <a:gd name="connsiteY68" fmla="*/ 1104900 h 1181100"/>
              <a:gd name="connsiteX69" fmla="*/ 4705350 w 6067425"/>
              <a:gd name="connsiteY69" fmla="*/ 1114425 h 1181100"/>
              <a:gd name="connsiteX70" fmla="*/ 4762500 w 6067425"/>
              <a:gd name="connsiteY70" fmla="*/ 1123950 h 1181100"/>
              <a:gd name="connsiteX71" fmla="*/ 4848225 w 6067425"/>
              <a:gd name="connsiteY71" fmla="*/ 1143000 h 1181100"/>
              <a:gd name="connsiteX72" fmla="*/ 5019675 w 6067425"/>
              <a:gd name="connsiteY72" fmla="*/ 1162050 h 1181100"/>
              <a:gd name="connsiteX73" fmla="*/ 5105400 w 6067425"/>
              <a:gd name="connsiteY73" fmla="*/ 1171575 h 1181100"/>
              <a:gd name="connsiteX74" fmla="*/ 5343525 w 6067425"/>
              <a:gd name="connsiteY74" fmla="*/ 1181100 h 1181100"/>
              <a:gd name="connsiteX75" fmla="*/ 6067425 w 6067425"/>
              <a:gd name="connsiteY75" fmla="*/ 1171575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7425" h="1181100">
                <a:moveTo>
                  <a:pt x="0" y="0"/>
                </a:moveTo>
                <a:cubicBezTo>
                  <a:pt x="73025" y="3175"/>
                  <a:pt x="146154" y="4496"/>
                  <a:pt x="219075" y="9525"/>
                </a:cubicBezTo>
                <a:cubicBezTo>
                  <a:pt x="251207" y="11741"/>
                  <a:pt x="291646" y="23620"/>
                  <a:pt x="323850" y="28575"/>
                </a:cubicBezTo>
                <a:cubicBezTo>
                  <a:pt x="349150" y="32467"/>
                  <a:pt x="374568" y="35673"/>
                  <a:pt x="400050" y="38100"/>
                </a:cubicBezTo>
                <a:cubicBezTo>
                  <a:pt x="441260" y="42025"/>
                  <a:pt x="482665" y="43700"/>
                  <a:pt x="523875" y="47625"/>
                </a:cubicBezTo>
                <a:cubicBezTo>
                  <a:pt x="571645" y="52175"/>
                  <a:pt x="619208" y="60336"/>
                  <a:pt x="666750" y="66675"/>
                </a:cubicBezTo>
                <a:cubicBezTo>
                  <a:pt x="831707" y="88669"/>
                  <a:pt x="649862" y="63373"/>
                  <a:pt x="828675" y="85725"/>
                </a:cubicBezTo>
                <a:cubicBezTo>
                  <a:pt x="850952" y="88510"/>
                  <a:pt x="873096" y="92283"/>
                  <a:pt x="895350" y="95250"/>
                </a:cubicBezTo>
                <a:lnTo>
                  <a:pt x="971550" y="104775"/>
                </a:lnTo>
                <a:cubicBezTo>
                  <a:pt x="990669" y="107506"/>
                  <a:pt x="1009474" y="112469"/>
                  <a:pt x="1028700" y="114300"/>
                </a:cubicBezTo>
                <a:cubicBezTo>
                  <a:pt x="1076216" y="118825"/>
                  <a:pt x="1123950" y="120650"/>
                  <a:pt x="1171575" y="123825"/>
                </a:cubicBezTo>
                <a:cubicBezTo>
                  <a:pt x="1187450" y="127000"/>
                  <a:pt x="1203425" y="129710"/>
                  <a:pt x="1219200" y="133350"/>
                </a:cubicBezTo>
                <a:cubicBezTo>
                  <a:pt x="1244711" y="139237"/>
                  <a:pt x="1269727" y="147265"/>
                  <a:pt x="1295400" y="152400"/>
                </a:cubicBezTo>
                <a:cubicBezTo>
                  <a:pt x="1311275" y="155575"/>
                  <a:pt x="1327406" y="157665"/>
                  <a:pt x="1343025" y="161925"/>
                </a:cubicBezTo>
                <a:cubicBezTo>
                  <a:pt x="1362398" y="167209"/>
                  <a:pt x="1380694" y="176105"/>
                  <a:pt x="1400175" y="180975"/>
                </a:cubicBezTo>
                <a:cubicBezTo>
                  <a:pt x="1412875" y="184150"/>
                  <a:pt x="1425736" y="186738"/>
                  <a:pt x="1438275" y="190500"/>
                </a:cubicBezTo>
                <a:cubicBezTo>
                  <a:pt x="1457509" y="196270"/>
                  <a:pt x="1476375" y="203200"/>
                  <a:pt x="1495425" y="209550"/>
                </a:cubicBezTo>
                <a:cubicBezTo>
                  <a:pt x="1504950" y="212725"/>
                  <a:pt x="1514096" y="217424"/>
                  <a:pt x="1524000" y="219075"/>
                </a:cubicBezTo>
                <a:cubicBezTo>
                  <a:pt x="1600957" y="231901"/>
                  <a:pt x="1562828" y="222493"/>
                  <a:pt x="1638300" y="247650"/>
                </a:cubicBezTo>
                <a:cubicBezTo>
                  <a:pt x="1647825" y="250825"/>
                  <a:pt x="1658521" y="251606"/>
                  <a:pt x="1666875" y="257175"/>
                </a:cubicBezTo>
                <a:cubicBezTo>
                  <a:pt x="1676400" y="263525"/>
                  <a:pt x="1684928" y="271716"/>
                  <a:pt x="1695450" y="276225"/>
                </a:cubicBezTo>
                <a:cubicBezTo>
                  <a:pt x="1707482" y="281382"/>
                  <a:pt x="1720963" y="282154"/>
                  <a:pt x="1733550" y="285750"/>
                </a:cubicBezTo>
                <a:cubicBezTo>
                  <a:pt x="1743204" y="288508"/>
                  <a:pt x="1752471" y="292517"/>
                  <a:pt x="1762125" y="295275"/>
                </a:cubicBezTo>
                <a:cubicBezTo>
                  <a:pt x="1774712" y="298871"/>
                  <a:pt x="1787638" y="301204"/>
                  <a:pt x="1800225" y="304800"/>
                </a:cubicBezTo>
                <a:cubicBezTo>
                  <a:pt x="1856088" y="320761"/>
                  <a:pt x="1801715" y="305545"/>
                  <a:pt x="1857375" y="333375"/>
                </a:cubicBezTo>
                <a:cubicBezTo>
                  <a:pt x="1871040" y="340207"/>
                  <a:pt x="1911843" y="349373"/>
                  <a:pt x="1924050" y="352425"/>
                </a:cubicBezTo>
                <a:cubicBezTo>
                  <a:pt x="1930400" y="361950"/>
                  <a:pt x="1934306" y="373671"/>
                  <a:pt x="1943100" y="381000"/>
                </a:cubicBezTo>
                <a:cubicBezTo>
                  <a:pt x="1954008" y="390090"/>
                  <a:pt x="1968872" y="393005"/>
                  <a:pt x="1981200" y="400050"/>
                </a:cubicBezTo>
                <a:cubicBezTo>
                  <a:pt x="1991139" y="405730"/>
                  <a:pt x="1999536" y="413980"/>
                  <a:pt x="2009775" y="419100"/>
                </a:cubicBezTo>
                <a:cubicBezTo>
                  <a:pt x="2018755" y="423590"/>
                  <a:pt x="2029370" y="424135"/>
                  <a:pt x="2038350" y="428625"/>
                </a:cubicBezTo>
                <a:cubicBezTo>
                  <a:pt x="2100676" y="459788"/>
                  <a:pt x="2032303" y="434119"/>
                  <a:pt x="2095500" y="476250"/>
                </a:cubicBezTo>
                <a:cubicBezTo>
                  <a:pt x="2103854" y="481819"/>
                  <a:pt x="2115298" y="480899"/>
                  <a:pt x="2124075" y="485775"/>
                </a:cubicBezTo>
                <a:cubicBezTo>
                  <a:pt x="2144089" y="496894"/>
                  <a:pt x="2165036" y="507686"/>
                  <a:pt x="2181225" y="523875"/>
                </a:cubicBezTo>
                <a:cubicBezTo>
                  <a:pt x="2222817" y="565467"/>
                  <a:pt x="2193077" y="545528"/>
                  <a:pt x="2247900" y="561975"/>
                </a:cubicBezTo>
                <a:cubicBezTo>
                  <a:pt x="2267134" y="567745"/>
                  <a:pt x="2305050" y="581025"/>
                  <a:pt x="2305050" y="581025"/>
                </a:cubicBezTo>
                <a:cubicBezTo>
                  <a:pt x="2326116" y="602091"/>
                  <a:pt x="2335678" y="615389"/>
                  <a:pt x="2362200" y="628650"/>
                </a:cubicBezTo>
                <a:cubicBezTo>
                  <a:pt x="2371180" y="633140"/>
                  <a:pt x="2381795" y="633685"/>
                  <a:pt x="2390775" y="638175"/>
                </a:cubicBezTo>
                <a:cubicBezTo>
                  <a:pt x="2401014" y="643295"/>
                  <a:pt x="2408207" y="654603"/>
                  <a:pt x="2419350" y="657225"/>
                </a:cubicBezTo>
                <a:cubicBezTo>
                  <a:pt x="2463058" y="667509"/>
                  <a:pt x="2507845" y="674236"/>
                  <a:pt x="2552700" y="676275"/>
                </a:cubicBezTo>
                <a:lnTo>
                  <a:pt x="2971800" y="695325"/>
                </a:lnTo>
                <a:cubicBezTo>
                  <a:pt x="3000375" y="698500"/>
                  <a:pt x="3029063" y="700784"/>
                  <a:pt x="3057525" y="704850"/>
                </a:cubicBezTo>
                <a:cubicBezTo>
                  <a:pt x="3073552" y="707140"/>
                  <a:pt x="3089181" y="711713"/>
                  <a:pt x="3105150" y="714375"/>
                </a:cubicBezTo>
                <a:cubicBezTo>
                  <a:pt x="3127295" y="718066"/>
                  <a:pt x="3149635" y="720486"/>
                  <a:pt x="3171825" y="723900"/>
                </a:cubicBezTo>
                <a:cubicBezTo>
                  <a:pt x="3190913" y="726837"/>
                  <a:pt x="3209887" y="730488"/>
                  <a:pt x="3228975" y="733425"/>
                </a:cubicBezTo>
                <a:cubicBezTo>
                  <a:pt x="3251165" y="736839"/>
                  <a:pt x="3273474" y="739449"/>
                  <a:pt x="3295650" y="742950"/>
                </a:cubicBezTo>
                <a:cubicBezTo>
                  <a:pt x="3337685" y="749587"/>
                  <a:pt x="3409057" y="760743"/>
                  <a:pt x="3457575" y="771525"/>
                </a:cubicBezTo>
                <a:cubicBezTo>
                  <a:pt x="3470354" y="774365"/>
                  <a:pt x="3483136" y="777288"/>
                  <a:pt x="3495675" y="781050"/>
                </a:cubicBezTo>
                <a:lnTo>
                  <a:pt x="3581400" y="809625"/>
                </a:lnTo>
                <a:lnTo>
                  <a:pt x="3609975" y="819150"/>
                </a:lnTo>
                <a:cubicBezTo>
                  <a:pt x="3619500" y="822325"/>
                  <a:pt x="3628810" y="826240"/>
                  <a:pt x="3638550" y="828675"/>
                </a:cubicBezTo>
                <a:cubicBezTo>
                  <a:pt x="3651250" y="831850"/>
                  <a:pt x="3664063" y="834604"/>
                  <a:pt x="3676650" y="838200"/>
                </a:cubicBezTo>
                <a:cubicBezTo>
                  <a:pt x="3686304" y="840958"/>
                  <a:pt x="3695424" y="845547"/>
                  <a:pt x="3705225" y="847725"/>
                </a:cubicBezTo>
                <a:cubicBezTo>
                  <a:pt x="3724078" y="851915"/>
                  <a:pt x="3743437" y="853462"/>
                  <a:pt x="3762375" y="857250"/>
                </a:cubicBezTo>
                <a:cubicBezTo>
                  <a:pt x="3812003" y="867176"/>
                  <a:pt x="3786685" y="864196"/>
                  <a:pt x="3829050" y="876300"/>
                </a:cubicBezTo>
                <a:cubicBezTo>
                  <a:pt x="3841637" y="879896"/>
                  <a:pt x="3854371" y="882985"/>
                  <a:pt x="3867150" y="885825"/>
                </a:cubicBezTo>
                <a:cubicBezTo>
                  <a:pt x="3911344" y="895646"/>
                  <a:pt x="3912223" y="893260"/>
                  <a:pt x="3952875" y="904875"/>
                </a:cubicBezTo>
                <a:cubicBezTo>
                  <a:pt x="4033147" y="927810"/>
                  <a:pt x="3926535" y="897669"/>
                  <a:pt x="4010025" y="933450"/>
                </a:cubicBezTo>
                <a:cubicBezTo>
                  <a:pt x="4022057" y="938607"/>
                  <a:pt x="4035586" y="939213"/>
                  <a:pt x="4048125" y="942975"/>
                </a:cubicBezTo>
                <a:cubicBezTo>
                  <a:pt x="4067359" y="948745"/>
                  <a:pt x="4085794" y="957155"/>
                  <a:pt x="4105275" y="962025"/>
                </a:cubicBezTo>
                <a:cubicBezTo>
                  <a:pt x="4224382" y="991802"/>
                  <a:pt x="4076297" y="953746"/>
                  <a:pt x="4171950" y="981075"/>
                </a:cubicBezTo>
                <a:cubicBezTo>
                  <a:pt x="4184537" y="984671"/>
                  <a:pt x="4197350" y="987425"/>
                  <a:pt x="4210050" y="990600"/>
                </a:cubicBezTo>
                <a:cubicBezTo>
                  <a:pt x="4219575" y="996950"/>
                  <a:pt x="4228103" y="1005141"/>
                  <a:pt x="4238625" y="1009650"/>
                </a:cubicBezTo>
                <a:cubicBezTo>
                  <a:pt x="4250657" y="1014807"/>
                  <a:pt x="4263946" y="1016335"/>
                  <a:pt x="4276725" y="1019175"/>
                </a:cubicBezTo>
                <a:cubicBezTo>
                  <a:pt x="4292529" y="1022687"/>
                  <a:pt x="4308323" y="1026410"/>
                  <a:pt x="4324350" y="1028700"/>
                </a:cubicBezTo>
                <a:cubicBezTo>
                  <a:pt x="4415806" y="1041765"/>
                  <a:pt x="4387716" y="1031600"/>
                  <a:pt x="4457700" y="1047750"/>
                </a:cubicBezTo>
                <a:cubicBezTo>
                  <a:pt x="4483211" y="1053637"/>
                  <a:pt x="4509062" y="1058521"/>
                  <a:pt x="4533900" y="1066800"/>
                </a:cubicBezTo>
                <a:cubicBezTo>
                  <a:pt x="4543425" y="1069975"/>
                  <a:pt x="4552789" y="1073683"/>
                  <a:pt x="4562475" y="1076325"/>
                </a:cubicBezTo>
                <a:cubicBezTo>
                  <a:pt x="4587734" y="1083214"/>
                  <a:pt x="4613275" y="1089025"/>
                  <a:pt x="4638675" y="1095375"/>
                </a:cubicBezTo>
                <a:cubicBezTo>
                  <a:pt x="4651375" y="1098550"/>
                  <a:pt x="4664356" y="1100760"/>
                  <a:pt x="4676775" y="1104900"/>
                </a:cubicBezTo>
                <a:cubicBezTo>
                  <a:pt x="4686300" y="1108075"/>
                  <a:pt x="4695549" y="1112247"/>
                  <a:pt x="4705350" y="1114425"/>
                </a:cubicBezTo>
                <a:cubicBezTo>
                  <a:pt x="4724203" y="1118615"/>
                  <a:pt x="4743562" y="1120162"/>
                  <a:pt x="4762500" y="1123950"/>
                </a:cubicBezTo>
                <a:cubicBezTo>
                  <a:pt x="4806089" y="1132668"/>
                  <a:pt x="4800398" y="1136762"/>
                  <a:pt x="4848225" y="1143000"/>
                </a:cubicBezTo>
                <a:cubicBezTo>
                  <a:pt x="4905244" y="1150437"/>
                  <a:pt x="4962525" y="1155700"/>
                  <a:pt x="5019675" y="1162050"/>
                </a:cubicBezTo>
                <a:cubicBezTo>
                  <a:pt x="5048250" y="1165225"/>
                  <a:pt x="5076672" y="1170426"/>
                  <a:pt x="5105400" y="1171575"/>
                </a:cubicBezTo>
                <a:lnTo>
                  <a:pt x="5343525" y="1181100"/>
                </a:lnTo>
                <a:lnTo>
                  <a:pt x="6067425" y="1171575"/>
                </a:ln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35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03249" y="5879456"/>
            <a:ext cx="59055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TW" sz="1350" dirty="0">
                <a:solidFill>
                  <a:srgbClr val="505050"/>
                </a:solidFill>
                <a:latin typeface="Segoe UI"/>
                <a:hlinkClick r:id="rId4"/>
              </a:rPr>
              <a:t>http://martinfowler.com/bliki/images/microservice-verdict/productivity.png</a:t>
            </a:r>
            <a:endParaRPr lang="en-US" altLang="zh-TW" sz="1350" dirty="0">
              <a:solidFill>
                <a:srgbClr val="505050"/>
              </a:solidFill>
              <a:latin typeface="Segoe UI"/>
            </a:endParaRPr>
          </a:p>
          <a:p>
            <a:pPr defTabSz="914400"/>
            <a:endParaRPr lang="zh-TW" altLang="en-US" sz="135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圓角矩形圖說文字 5"/>
          <p:cNvSpPr/>
          <p:nvPr/>
        </p:nvSpPr>
        <p:spPr bwMode="auto">
          <a:xfrm>
            <a:off x="2480388" y="4072173"/>
            <a:ext cx="3615612" cy="1067380"/>
          </a:xfrm>
          <a:prstGeom prst="wedgeRoundRectCallout">
            <a:avLst>
              <a:gd name="adj1" fmla="val 30216"/>
              <a:gd name="adj2" fmla="val -1115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進行重構的最佳時機</a:t>
            </a:r>
            <a:br>
              <a:rPr lang="en-US" altLang="zh-TW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endParaRPr lang="en-US" altLang="zh-TW" dirty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關鍵</a:t>
            </a:r>
            <a:r>
              <a:rPr lang="en-US" altLang="zh-TW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b="1" dirty="0">
                <a:solidFill>
                  <a:srgbClr val="FF0000"/>
                </a:solidFill>
                <a:latin typeface="Segoe UI"/>
                <a:ea typeface="Segoe UI" pitchFamily="34" charset="0"/>
                <a:cs typeface="Segoe UI" pitchFamily="34" charset="0"/>
              </a:rPr>
              <a:t>如何加速團隊順利的轉移</a:t>
            </a:r>
            <a:r>
              <a:rPr lang="en-US" altLang="zh-TW" dirty="0">
                <a:solidFill>
                  <a:srgbClr val="505050"/>
                </a:solidFill>
                <a:latin typeface="Segoe UI"/>
                <a:ea typeface="Segoe UI" pitchFamily="34" charset="0"/>
                <a:cs typeface="Segoe UI" pitchFamily="34" charset="0"/>
              </a:rPr>
              <a:t>?</a:t>
            </a:r>
            <a:endParaRPr lang="en-US" dirty="0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096EF856-38E5-42E9-8478-DFE3C441A466}"/>
              </a:ext>
            </a:extLst>
          </p:cNvPr>
          <p:cNvSpPr/>
          <p:nvPr/>
        </p:nvSpPr>
        <p:spPr bwMode="auto">
          <a:xfrm>
            <a:off x="4117910" y="3054220"/>
            <a:ext cx="1492898" cy="746449"/>
          </a:xfrm>
          <a:custGeom>
            <a:avLst/>
            <a:gdLst>
              <a:gd name="connsiteX0" fmla="*/ 1492898 w 1492898"/>
              <a:gd name="connsiteY0" fmla="*/ 12441 h 746449"/>
              <a:gd name="connsiteX1" fmla="*/ 1380931 w 1492898"/>
              <a:gd name="connsiteY1" fmla="*/ 6221 h 746449"/>
              <a:gd name="connsiteX2" fmla="*/ 1343608 w 1492898"/>
              <a:gd name="connsiteY2" fmla="*/ 0 h 746449"/>
              <a:gd name="connsiteX3" fmla="*/ 957943 w 1492898"/>
              <a:gd name="connsiteY3" fmla="*/ 6221 h 746449"/>
              <a:gd name="connsiteX4" fmla="*/ 926841 w 1492898"/>
              <a:gd name="connsiteY4" fmla="*/ 12441 h 746449"/>
              <a:gd name="connsiteX5" fmla="*/ 889519 w 1492898"/>
              <a:gd name="connsiteY5" fmla="*/ 24882 h 746449"/>
              <a:gd name="connsiteX6" fmla="*/ 870857 w 1492898"/>
              <a:gd name="connsiteY6" fmla="*/ 31102 h 746449"/>
              <a:gd name="connsiteX7" fmla="*/ 852196 w 1492898"/>
              <a:gd name="connsiteY7" fmla="*/ 37323 h 746449"/>
              <a:gd name="connsiteX8" fmla="*/ 833535 w 1492898"/>
              <a:gd name="connsiteY8" fmla="*/ 43543 h 746449"/>
              <a:gd name="connsiteX9" fmla="*/ 796212 w 1492898"/>
              <a:gd name="connsiteY9" fmla="*/ 62204 h 746449"/>
              <a:gd name="connsiteX10" fmla="*/ 777551 w 1492898"/>
              <a:gd name="connsiteY10" fmla="*/ 74645 h 746449"/>
              <a:gd name="connsiteX11" fmla="*/ 758890 w 1492898"/>
              <a:gd name="connsiteY11" fmla="*/ 80866 h 746449"/>
              <a:gd name="connsiteX12" fmla="*/ 721568 w 1492898"/>
              <a:gd name="connsiteY12" fmla="*/ 105747 h 746449"/>
              <a:gd name="connsiteX13" fmla="*/ 684245 w 1492898"/>
              <a:gd name="connsiteY13" fmla="*/ 124409 h 746449"/>
              <a:gd name="connsiteX14" fmla="*/ 665584 w 1492898"/>
              <a:gd name="connsiteY14" fmla="*/ 130629 h 746449"/>
              <a:gd name="connsiteX15" fmla="*/ 646923 w 1492898"/>
              <a:gd name="connsiteY15" fmla="*/ 143070 h 746449"/>
              <a:gd name="connsiteX16" fmla="*/ 628261 w 1492898"/>
              <a:gd name="connsiteY16" fmla="*/ 149290 h 746449"/>
              <a:gd name="connsiteX17" fmla="*/ 572278 w 1492898"/>
              <a:gd name="connsiteY17" fmla="*/ 180392 h 746449"/>
              <a:gd name="connsiteX18" fmla="*/ 553617 w 1492898"/>
              <a:gd name="connsiteY18" fmla="*/ 192833 h 746449"/>
              <a:gd name="connsiteX19" fmla="*/ 534955 w 1492898"/>
              <a:gd name="connsiteY19" fmla="*/ 199053 h 746449"/>
              <a:gd name="connsiteX20" fmla="*/ 497633 w 1492898"/>
              <a:gd name="connsiteY20" fmla="*/ 223935 h 746449"/>
              <a:gd name="connsiteX21" fmla="*/ 460310 w 1492898"/>
              <a:gd name="connsiteY21" fmla="*/ 248817 h 746449"/>
              <a:gd name="connsiteX22" fmla="*/ 422988 w 1492898"/>
              <a:gd name="connsiteY22" fmla="*/ 273698 h 746449"/>
              <a:gd name="connsiteX23" fmla="*/ 391886 w 1492898"/>
              <a:gd name="connsiteY23" fmla="*/ 304800 h 746449"/>
              <a:gd name="connsiteX24" fmla="*/ 354563 w 1492898"/>
              <a:gd name="connsiteY24" fmla="*/ 335902 h 746449"/>
              <a:gd name="connsiteX25" fmla="*/ 323461 w 1492898"/>
              <a:gd name="connsiteY25" fmla="*/ 367004 h 746449"/>
              <a:gd name="connsiteX26" fmla="*/ 304800 w 1492898"/>
              <a:gd name="connsiteY26" fmla="*/ 385666 h 746449"/>
              <a:gd name="connsiteX27" fmla="*/ 267478 w 1492898"/>
              <a:gd name="connsiteY27" fmla="*/ 410547 h 746449"/>
              <a:gd name="connsiteX28" fmla="*/ 236376 w 1492898"/>
              <a:gd name="connsiteY28" fmla="*/ 441649 h 746449"/>
              <a:gd name="connsiteX29" fmla="*/ 180392 w 1492898"/>
              <a:gd name="connsiteY29" fmla="*/ 497633 h 746449"/>
              <a:gd name="connsiteX30" fmla="*/ 161731 w 1492898"/>
              <a:gd name="connsiteY30" fmla="*/ 516294 h 746449"/>
              <a:gd name="connsiteX31" fmla="*/ 136849 w 1492898"/>
              <a:gd name="connsiteY31" fmla="*/ 553617 h 746449"/>
              <a:gd name="connsiteX32" fmla="*/ 87086 w 1492898"/>
              <a:gd name="connsiteY32" fmla="*/ 609600 h 746449"/>
              <a:gd name="connsiteX33" fmla="*/ 68425 w 1492898"/>
              <a:gd name="connsiteY33" fmla="*/ 628262 h 746449"/>
              <a:gd name="connsiteX34" fmla="*/ 43543 w 1492898"/>
              <a:gd name="connsiteY34" fmla="*/ 659364 h 746449"/>
              <a:gd name="connsiteX35" fmla="*/ 37323 w 1492898"/>
              <a:gd name="connsiteY35" fmla="*/ 678025 h 746449"/>
              <a:gd name="connsiteX36" fmla="*/ 12441 w 1492898"/>
              <a:gd name="connsiteY36" fmla="*/ 715347 h 746449"/>
              <a:gd name="connsiteX37" fmla="*/ 0 w 1492898"/>
              <a:gd name="connsiteY37" fmla="*/ 734009 h 746449"/>
              <a:gd name="connsiteX38" fmla="*/ 0 w 1492898"/>
              <a:gd name="connsiteY38" fmla="*/ 746449 h 746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92898" h="746449">
                <a:moveTo>
                  <a:pt x="1492898" y="12441"/>
                </a:moveTo>
                <a:cubicBezTo>
                  <a:pt x="1455576" y="10368"/>
                  <a:pt x="1418182" y="9325"/>
                  <a:pt x="1380931" y="6221"/>
                </a:cubicBezTo>
                <a:cubicBezTo>
                  <a:pt x="1368362" y="5174"/>
                  <a:pt x="1356221" y="0"/>
                  <a:pt x="1343608" y="0"/>
                </a:cubicBezTo>
                <a:cubicBezTo>
                  <a:pt x="1215036" y="0"/>
                  <a:pt x="1086498" y="4147"/>
                  <a:pt x="957943" y="6221"/>
                </a:cubicBezTo>
                <a:cubicBezTo>
                  <a:pt x="947576" y="8294"/>
                  <a:pt x="937041" y="9659"/>
                  <a:pt x="926841" y="12441"/>
                </a:cubicBezTo>
                <a:cubicBezTo>
                  <a:pt x="914189" y="15891"/>
                  <a:pt x="901960" y="20735"/>
                  <a:pt x="889519" y="24882"/>
                </a:cubicBezTo>
                <a:lnTo>
                  <a:pt x="870857" y="31102"/>
                </a:lnTo>
                <a:lnTo>
                  <a:pt x="852196" y="37323"/>
                </a:lnTo>
                <a:lnTo>
                  <a:pt x="833535" y="43543"/>
                </a:lnTo>
                <a:cubicBezTo>
                  <a:pt x="780056" y="79196"/>
                  <a:pt x="847719" y="36451"/>
                  <a:pt x="796212" y="62204"/>
                </a:cubicBezTo>
                <a:cubicBezTo>
                  <a:pt x="789525" y="65547"/>
                  <a:pt x="784238" y="71302"/>
                  <a:pt x="777551" y="74645"/>
                </a:cubicBezTo>
                <a:cubicBezTo>
                  <a:pt x="771686" y="77577"/>
                  <a:pt x="764622" y="77682"/>
                  <a:pt x="758890" y="80866"/>
                </a:cubicBezTo>
                <a:cubicBezTo>
                  <a:pt x="745820" y="88127"/>
                  <a:pt x="735752" y="101019"/>
                  <a:pt x="721568" y="105747"/>
                </a:cubicBezTo>
                <a:cubicBezTo>
                  <a:pt x="674656" y="121385"/>
                  <a:pt x="732484" y="100290"/>
                  <a:pt x="684245" y="124409"/>
                </a:cubicBezTo>
                <a:cubicBezTo>
                  <a:pt x="678380" y="127341"/>
                  <a:pt x="671804" y="128556"/>
                  <a:pt x="665584" y="130629"/>
                </a:cubicBezTo>
                <a:cubicBezTo>
                  <a:pt x="659364" y="134776"/>
                  <a:pt x="653610" y="139727"/>
                  <a:pt x="646923" y="143070"/>
                </a:cubicBezTo>
                <a:cubicBezTo>
                  <a:pt x="641058" y="146002"/>
                  <a:pt x="633993" y="146106"/>
                  <a:pt x="628261" y="149290"/>
                </a:cubicBezTo>
                <a:cubicBezTo>
                  <a:pt x="564092" y="184939"/>
                  <a:pt x="614504" y="166317"/>
                  <a:pt x="572278" y="180392"/>
                </a:cubicBezTo>
                <a:cubicBezTo>
                  <a:pt x="566058" y="184539"/>
                  <a:pt x="560304" y="189490"/>
                  <a:pt x="553617" y="192833"/>
                </a:cubicBezTo>
                <a:cubicBezTo>
                  <a:pt x="547752" y="195765"/>
                  <a:pt x="540411" y="195416"/>
                  <a:pt x="534955" y="199053"/>
                </a:cubicBezTo>
                <a:cubicBezTo>
                  <a:pt x="488358" y="230118"/>
                  <a:pt x="542006" y="209145"/>
                  <a:pt x="497633" y="223935"/>
                </a:cubicBezTo>
                <a:cubicBezTo>
                  <a:pt x="438105" y="283463"/>
                  <a:pt x="514323" y="212808"/>
                  <a:pt x="460310" y="248817"/>
                </a:cubicBezTo>
                <a:cubicBezTo>
                  <a:pt x="413717" y="279879"/>
                  <a:pt x="467358" y="258909"/>
                  <a:pt x="422988" y="273698"/>
                </a:cubicBezTo>
                <a:cubicBezTo>
                  <a:pt x="400178" y="307914"/>
                  <a:pt x="422990" y="278880"/>
                  <a:pt x="391886" y="304800"/>
                </a:cubicBezTo>
                <a:cubicBezTo>
                  <a:pt x="343997" y="344708"/>
                  <a:pt x="400892" y="305020"/>
                  <a:pt x="354563" y="335902"/>
                </a:cubicBezTo>
                <a:cubicBezTo>
                  <a:pt x="331755" y="370117"/>
                  <a:pt x="354565" y="341085"/>
                  <a:pt x="323461" y="367004"/>
                </a:cubicBezTo>
                <a:cubicBezTo>
                  <a:pt x="316703" y="372636"/>
                  <a:pt x="311744" y="380265"/>
                  <a:pt x="304800" y="385666"/>
                </a:cubicBezTo>
                <a:cubicBezTo>
                  <a:pt x="292998" y="394846"/>
                  <a:pt x="267478" y="410547"/>
                  <a:pt x="267478" y="410547"/>
                </a:cubicBezTo>
                <a:cubicBezTo>
                  <a:pt x="241841" y="449003"/>
                  <a:pt x="270306" y="411489"/>
                  <a:pt x="236376" y="441649"/>
                </a:cubicBezTo>
                <a:lnTo>
                  <a:pt x="180392" y="497633"/>
                </a:lnTo>
                <a:cubicBezTo>
                  <a:pt x="174172" y="503853"/>
                  <a:pt x="166611" y="508975"/>
                  <a:pt x="161731" y="516294"/>
                </a:cubicBezTo>
                <a:lnTo>
                  <a:pt x="136849" y="553617"/>
                </a:lnTo>
                <a:cubicBezTo>
                  <a:pt x="114649" y="586917"/>
                  <a:pt x="129693" y="566992"/>
                  <a:pt x="87086" y="609600"/>
                </a:cubicBezTo>
                <a:lnTo>
                  <a:pt x="68425" y="628262"/>
                </a:lnTo>
                <a:cubicBezTo>
                  <a:pt x="52788" y="675169"/>
                  <a:pt x="75700" y="619166"/>
                  <a:pt x="43543" y="659364"/>
                </a:cubicBezTo>
                <a:cubicBezTo>
                  <a:pt x="39447" y="664484"/>
                  <a:pt x="40507" y="672293"/>
                  <a:pt x="37323" y="678025"/>
                </a:cubicBezTo>
                <a:cubicBezTo>
                  <a:pt x="30062" y="691095"/>
                  <a:pt x="20735" y="702906"/>
                  <a:pt x="12441" y="715347"/>
                </a:cubicBezTo>
                <a:cubicBezTo>
                  <a:pt x="8294" y="721568"/>
                  <a:pt x="0" y="726533"/>
                  <a:pt x="0" y="734009"/>
                </a:cubicBezTo>
                <a:lnTo>
                  <a:pt x="0" y="746449"/>
                </a:lnTo>
              </a:path>
            </a:pathLst>
          </a:custGeom>
          <a:noFill/>
          <a:ln w="57150">
            <a:solidFill>
              <a:srgbClr val="7030A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132126-1E33-4B54-BB90-F65403278931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82111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C822DA-0CCE-48FD-A8DA-836D80B7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服務開發規範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Self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5DAAC-FE1E-4CF7-96CF-DFE8F64A61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2775" y="1125538"/>
            <a:ext cx="5229225" cy="554355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 所有服務，都只要透過標準的 </a:t>
            </a:r>
            <a:r>
              <a:rPr lang="en-US" altLang="zh-TW" dirty="0"/>
              <a:t>Provision / Start / Stop </a:t>
            </a:r>
            <a:r>
              <a:rPr lang="zh-TW" altLang="en-US" dirty="0"/>
              <a:t>程序就能維運。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ENV </a:t>
            </a:r>
            <a:r>
              <a:rPr lang="zh-TW" altLang="en-US" dirty="0"/>
              <a:t>第一次啟動時，必須自我組態</a:t>
            </a:r>
            <a:endParaRPr lang="en-US" altLang="zh-TW" dirty="0"/>
          </a:p>
          <a:p>
            <a:r>
              <a:rPr lang="zh-TW" altLang="en-US" b="0" dirty="0"/>
              <a:t>自動至 </a:t>
            </a:r>
            <a:r>
              <a:rPr lang="en-US" altLang="zh-TW" b="0" dirty="0"/>
              <a:t>AM</a:t>
            </a:r>
            <a:r>
              <a:rPr lang="zh-TW" altLang="en-US" b="0" dirty="0"/>
              <a:t> 部署服務</a:t>
            </a:r>
            <a:endParaRPr lang="en-US" altLang="zh-TW" b="0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TAGS</a:t>
            </a:r>
            <a:r>
              <a:rPr lang="zh-TW" altLang="en-US" b="0" dirty="0"/>
              <a:t> 載入環境變數</a:t>
            </a:r>
            <a:endParaRPr lang="en-US" altLang="zh-TW" b="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</a:t>
            </a:r>
            <a:r>
              <a:rPr lang="zh-TW" altLang="en-US" dirty="0"/>
              <a:t> 每次啟動時，必須自我註冊</a:t>
            </a:r>
            <a:endParaRPr lang="en-US" altLang="zh-TW" dirty="0"/>
          </a:p>
          <a:p>
            <a:r>
              <a:rPr lang="zh-TW" altLang="en-US" b="0" dirty="0"/>
              <a:t>從 </a:t>
            </a:r>
            <a:r>
              <a:rPr lang="en-US" altLang="zh-TW" b="0" dirty="0"/>
              <a:t>ENV</a:t>
            </a:r>
            <a:r>
              <a:rPr lang="zh-TW" altLang="en-US" b="0" dirty="0"/>
              <a:t> 尋找 </a:t>
            </a:r>
            <a:r>
              <a:rPr lang="en-US" altLang="zh-TW" b="0" dirty="0"/>
              <a:t>SR</a:t>
            </a:r>
            <a:r>
              <a:rPr lang="zh-TW" altLang="en-US" b="0" dirty="0"/>
              <a:t> </a:t>
            </a:r>
            <a:r>
              <a:rPr lang="en-US" altLang="zh-TW" b="0" dirty="0"/>
              <a:t>/</a:t>
            </a:r>
            <a:r>
              <a:rPr lang="zh-TW" altLang="en-US" b="0" dirty="0"/>
              <a:t> </a:t>
            </a:r>
            <a:r>
              <a:rPr lang="en-US" altLang="zh-TW" b="0" dirty="0"/>
              <a:t>CM</a:t>
            </a:r>
          </a:p>
          <a:p>
            <a:r>
              <a:rPr lang="zh-TW" altLang="en-US" b="0" dirty="0"/>
              <a:t>服務啟動完成後，至 </a:t>
            </a:r>
            <a:r>
              <a:rPr lang="en-US" altLang="zh-TW" b="0" dirty="0"/>
              <a:t>SR</a:t>
            </a:r>
            <a:r>
              <a:rPr lang="zh-TW" altLang="en-US" b="0" dirty="0"/>
              <a:t> 註冊</a:t>
            </a:r>
            <a:endParaRPr lang="en-US" altLang="zh-TW" b="0" dirty="0"/>
          </a:p>
          <a:p>
            <a:r>
              <a:rPr lang="zh-TW" altLang="en-US" b="0" dirty="0"/>
              <a:t>回應 </a:t>
            </a:r>
            <a:r>
              <a:rPr lang="en-US" altLang="zh-TW" b="0" dirty="0"/>
              <a:t>SR</a:t>
            </a:r>
            <a:r>
              <a:rPr lang="zh-TW" altLang="en-US" b="0" dirty="0"/>
              <a:t> 健康偵測</a:t>
            </a:r>
            <a:endParaRPr lang="en-US" altLang="zh-TW" b="0" dirty="0"/>
          </a:p>
          <a:p>
            <a:r>
              <a:rPr lang="zh-TW" altLang="en-US" b="0" dirty="0"/>
              <a:t>回應來自 </a:t>
            </a:r>
            <a:r>
              <a:rPr lang="en-US" altLang="zh-TW" b="0" dirty="0"/>
              <a:t>Load</a:t>
            </a:r>
            <a:r>
              <a:rPr lang="zh-TW" altLang="en-US" b="0" dirty="0"/>
              <a:t> </a:t>
            </a:r>
            <a:r>
              <a:rPr lang="en-US" altLang="zh-TW" b="0" dirty="0"/>
              <a:t>Balancer</a:t>
            </a:r>
            <a:r>
              <a:rPr lang="zh-TW" altLang="en-US" b="0" dirty="0"/>
              <a:t> 的 </a:t>
            </a:r>
            <a:r>
              <a:rPr lang="en-US" altLang="zh-TW" b="0" dirty="0"/>
              <a:t>Req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ENV </a:t>
            </a:r>
            <a:r>
              <a:rPr lang="zh-TW" altLang="en-US" dirty="0"/>
              <a:t>關閉時</a:t>
            </a:r>
            <a:endParaRPr lang="en-US" altLang="zh-TW" dirty="0"/>
          </a:p>
          <a:p>
            <a:r>
              <a:rPr lang="zh-TW" altLang="en-US" b="0" dirty="0"/>
              <a:t>回報 </a:t>
            </a:r>
            <a:r>
              <a:rPr lang="en-US" altLang="zh-TW" b="0" dirty="0"/>
              <a:t>SR</a:t>
            </a:r>
            <a:r>
              <a:rPr lang="zh-TW" altLang="en-US" b="0" dirty="0"/>
              <a:t> 註冊移除</a:t>
            </a:r>
            <a:endParaRPr lang="en-US" altLang="zh-TW" b="0" dirty="0"/>
          </a:p>
          <a:p>
            <a:r>
              <a:rPr lang="zh-TW" altLang="en-US" b="0" dirty="0"/>
              <a:t>消化未處理完畢的 </a:t>
            </a:r>
            <a:r>
              <a:rPr lang="en-US" altLang="zh-TW" b="0" dirty="0"/>
              <a:t>Req(s)</a:t>
            </a:r>
          </a:p>
          <a:p>
            <a:r>
              <a:rPr lang="zh-TW" altLang="en-US" b="0" dirty="0"/>
              <a:t>回報 </a:t>
            </a:r>
            <a:r>
              <a:rPr lang="en-US" altLang="zh-TW" b="0" dirty="0"/>
              <a:t>OS</a:t>
            </a:r>
            <a:r>
              <a:rPr lang="zh-TW" altLang="en-US" b="0" dirty="0"/>
              <a:t> 可正常退出</a:t>
            </a:r>
            <a:endParaRPr lang="en-US" altLang="zh-TW" b="0" dirty="0"/>
          </a:p>
          <a:p>
            <a:endParaRPr lang="en-US" altLang="zh-TW" dirty="0"/>
          </a:p>
          <a:p>
            <a:pPr marL="533307" lvl="1" indent="0">
              <a:buNone/>
            </a:pPr>
            <a:endParaRPr lang="en-US" altLang="zh-TW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ADEE108-938A-43D3-8414-16D749D1E95A}"/>
              </a:ext>
            </a:extLst>
          </p:cNvPr>
          <p:cNvSpPr/>
          <p:nvPr/>
        </p:nvSpPr>
        <p:spPr>
          <a:xfrm>
            <a:off x="4575002" y="3437108"/>
            <a:ext cx="2100044" cy="107718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3EA0D89-40BD-4CC1-BBDC-387CE1C2E241}"/>
              </a:ext>
            </a:extLst>
          </p:cNvPr>
          <p:cNvSpPr/>
          <p:nvPr/>
        </p:nvSpPr>
        <p:spPr>
          <a:xfrm>
            <a:off x="678300" y="1615712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BFF</a:t>
            </a:r>
            <a:endParaRPr lang="zh-TW" altLang="en-US" sz="24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17DC6E-6829-410E-AC83-BB9C23A76C15}"/>
              </a:ext>
            </a:extLst>
          </p:cNvPr>
          <p:cNvSpPr/>
          <p:nvPr/>
        </p:nvSpPr>
        <p:spPr>
          <a:xfrm>
            <a:off x="678300" y="3008028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Service</a:t>
            </a:r>
          </a:p>
          <a:p>
            <a:pPr algn="ctr"/>
            <a:r>
              <a:rPr lang="en-US" altLang="zh-TW" sz="2400" dirty="0"/>
              <a:t>Registry</a:t>
            </a:r>
            <a:endParaRPr lang="zh-TW" altLang="en-US" sz="2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607C750-B5F6-4E3A-BCC1-7EDBEC322308}"/>
              </a:ext>
            </a:extLst>
          </p:cNvPr>
          <p:cNvCxnSpPr>
            <a:stCxn id="4" idx="1"/>
            <a:endCxn id="6" idx="3"/>
          </p:cNvCxnSpPr>
          <p:nvPr/>
        </p:nvCxnSpPr>
        <p:spPr>
          <a:xfrm flipH="1" flipV="1">
            <a:off x="2778344" y="3546622"/>
            <a:ext cx="1796658" cy="42908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2CE8063-8BBF-4519-9450-55AC8ED5E36C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1728322" y="2692900"/>
            <a:ext cx="0" cy="31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57955CF-2E2D-4403-A2E0-F8D6BEA6BBC9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2778344" y="2154306"/>
            <a:ext cx="1796658" cy="1821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95F1B25-5C15-43B6-BF3F-8E85C2DA7870}"/>
              </a:ext>
            </a:extLst>
          </p:cNvPr>
          <p:cNvCxnSpPr>
            <a:endCxn id="5" idx="1"/>
          </p:cNvCxnSpPr>
          <p:nvPr/>
        </p:nvCxnSpPr>
        <p:spPr>
          <a:xfrm>
            <a:off x="-304800" y="2154306"/>
            <a:ext cx="98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7D4E5C-5822-4F7D-9845-4AC34FBE9E0B}"/>
              </a:ext>
            </a:extLst>
          </p:cNvPr>
          <p:cNvSpPr txBox="1"/>
          <p:nvPr/>
        </p:nvSpPr>
        <p:spPr>
          <a:xfrm>
            <a:off x="1799" y="4838251"/>
            <a:ext cx="7109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按照規範開發的服務，可以大幅降低維運的成本，提升維運的效率。</a:t>
            </a:r>
            <a:endParaRPr lang="en-US" altLang="zh-TW" dirty="0"/>
          </a:p>
          <a:p>
            <a:r>
              <a:rPr lang="zh-TW" altLang="en-US" dirty="0"/>
              <a:t>大部分的維運作業，只需要透過開關機就該</a:t>
            </a:r>
            <a:r>
              <a:rPr lang="en-US" altLang="zh-TW" dirty="0"/>
              <a:t>(</a:t>
            </a:r>
            <a:r>
              <a:rPr lang="zh-TW" altLang="en-US" dirty="0"/>
              <a:t>能</a:t>
            </a:r>
            <a:r>
              <a:rPr lang="en-US" altLang="zh-TW" dirty="0"/>
              <a:t>)</a:t>
            </a:r>
            <a:r>
              <a:rPr lang="zh-TW" altLang="en-US" dirty="0"/>
              <a:t>完成。</a:t>
            </a:r>
            <a:endParaRPr lang="en-US" altLang="zh-TW" dirty="0"/>
          </a:p>
          <a:p>
            <a:endParaRPr lang="en-US" dirty="0"/>
          </a:p>
          <a:p>
            <a:r>
              <a:rPr lang="en-US" altLang="zh-TW" dirty="0"/>
              <a:t>Design For Operation, </a:t>
            </a:r>
            <a:r>
              <a:rPr lang="zh-TW" altLang="en-US" dirty="0"/>
              <a:t>是開發團隊降低 </a:t>
            </a:r>
            <a:r>
              <a:rPr lang="en-US" altLang="zh-TW" dirty="0"/>
              <a:t>(</a:t>
            </a:r>
            <a:r>
              <a:rPr lang="zh-TW" altLang="en-US" dirty="0"/>
              <a:t>自己</a:t>
            </a:r>
            <a:r>
              <a:rPr lang="en-US" altLang="zh-TW" dirty="0"/>
              <a:t>)</a:t>
            </a:r>
            <a:r>
              <a:rPr lang="zh-TW" altLang="en-US" dirty="0"/>
              <a:t> 維運負擔的最佳手段。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28470C1-EFA7-4E95-A7CF-66340AB5F7A7}"/>
              </a:ext>
            </a:extLst>
          </p:cNvPr>
          <p:cNvSpPr/>
          <p:nvPr/>
        </p:nvSpPr>
        <p:spPr>
          <a:xfrm>
            <a:off x="4575001" y="1179925"/>
            <a:ext cx="2100044" cy="1077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CI</a:t>
            </a:r>
          </a:p>
          <a:p>
            <a:pPr algn="ctr"/>
            <a:r>
              <a:rPr lang="en-US" altLang="zh-TW" sz="2400" dirty="0"/>
              <a:t>(AM / CM)</a:t>
            </a:r>
            <a:endParaRPr lang="zh-TW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856ABD5-D429-4B8A-BC4C-7B03876C8339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5612519" y="2257113"/>
            <a:ext cx="12504" cy="105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0BF245F-4A35-411D-A2FB-1529E13F58D3}"/>
              </a:ext>
            </a:extLst>
          </p:cNvPr>
          <p:cNvSpPr/>
          <p:nvPr/>
        </p:nvSpPr>
        <p:spPr>
          <a:xfrm>
            <a:off x="4658061" y="3315822"/>
            <a:ext cx="1908916" cy="41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B329F8-009A-4272-9E6A-CBDAF26FB59A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B4B57CA-C8D0-472F-BD81-C7FA79784646}"/>
              </a:ext>
            </a:extLst>
          </p:cNvPr>
          <p:cNvSpPr/>
          <p:nvPr/>
        </p:nvSpPr>
        <p:spPr>
          <a:xfrm>
            <a:off x="2170336" y="1948821"/>
            <a:ext cx="1354643" cy="41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Core SDK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5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95A6310-4F8E-49BE-8848-34193664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#4, Context Transfer</a:t>
            </a:r>
          </a:p>
        </p:txBody>
      </p:sp>
      <p:sp>
        <p:nvSpPr>
          <p:cNvPr id="6" name="標題 3">
            <a:extLst>
              <a:ext uri="{FF2B5EF4-FFF2-40B4-BE49-F238E27FC236}">
                <a16:creationId xmlns:a16="http://schemas.microsoft.com/office/drawing/2014/main" id="{40EFD021-2916-43D8-822A-C226E6ACFF9E}"/>
              </a:ext>
            </a:extLst>
          </p:cNvPr>
          <p:cNvSpPr txBox="1">
            <a:spLocks/>
          </p:cNvSpPr>
          <p:nvPr/>
        </p:nvSpPr>
        <p:spPr>
          <a:xfrm>
            <a:off x="1285498" y="3976973"/>
            <a:ext cx="10010687" cy="683264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 dirty="0"/>
              <a:t>Using </a:t>
            </a:r>
            <a:r>
              <a:rPr lang="en-US" sz="3600" dirty="0" err="1"/>
              <a:t>HttpClient</a:t>
            </a:r>
            <a:r>
              <a:rPr lang="en-US" sz="3600" dirty="0"/>
              <a:t> / </a:t>
            </a:r>
            <a:r>
              <a:rPr lang="en-US" sz="3600" dirty="0" err="1"/>
              <a:t>MessageClient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440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D42B903-4ADC-4E51-BE1D-19049E44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Http</a:t>
            </a:r>
            <a:r>
              <a:rPr lang="zh-TW" altLang="en-US" dirty="0"/>
              <a:t> 呼叫其他服務 </a:t>
            </a:r>
            <a:r>
              <a:rPr lang="en-US" altLang="zh-TW" dirty="0"/>
              <a:t>(sync):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7BDC3-77BF-4BF7-A076-6B0511D5FED1}"/>
              </a:ext>
            </a:extLst>
          </p:cNvPr>
          <p:cNvSpPr/>
          <p:nvPr/>
        </p:nvSpPr>
        <p:spPr bwMode="auto">
          <a:xfrm>
            <a:off x="1913481" y="1501629"/>
            <a:ext cx="4109814" cy="4370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A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15B04D-511A-4A98-81CE-2A97CEAC8DFC}"/>
              </a:ext>
            </a:extLst>
          </p:cNvPr>
          <p:cNvSpPr/>
          <p:nvPr/>
        </p:nvSpPr>
        <p:spPr bwMode="auto">
          <a:xfrm>
            <a:off x="7815265" y="1501629"/>
            <a:ext cx="4109815" cy="4370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B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CCB91F-3C5B-473C-A889-8FA77B5663B5}"/>
              </a:ext>
            </a:extLst>
          </p:cNvPr>
          <p:cNvSpPr/>
          <p:nvPr/>
        </p:nvSpPr>
        <p:spPr bwMode="auto">
          <a:xfrm>
            <a:off x="2197914" y="2223083"/>
            <a:ext cx="2852257" cy="604007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603B3-C08B-482C-8C4F-945314569A11}"/>
              </a:ext>
            </a:extLst>
          </p:cNvPr>
          <p:cNvSpPr/>
          <p:nvPr/>
        </p:nvSpPr>
        <p:spPr bwMode="auto">
          <a:xfrm>
            <a:off x="2197914" y="2944537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59D17C-0DDA-4FA2-934F-47ACF1E5BA92}"/>
              </a:ext>
            </a:extLst>
          </p:cNvPr>
          <p:cNvSpPr/>
          <p:nvPr/>
        </p:nvSpPr>
        <p:spPr bwMode="auto">
          <a:xfrm>
            <a:off x="2197914" y="5054367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HttpClient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*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FC8617-7D9E-49D2-BA33-E1B73A9BB82C}"/>
              </a:ext>
            </a:extLst>
          </p:cNvPr>
          <p:cNvSpPr txBox="1"/>
          <p:nvPr/>
        </p:nvSpPr>
        <p:spPr>
          <a:xfrm>
            <a:off x="2525087" y="3540155"/>
            <a:ext cx="595356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DE6D3CB-CC01-403A-99C7-D6B70CBC1881}"/>
              </a:ext>
            </a:extLst>
          </p:cNvPr>
          <p:cNvSpPr/>
          <p:nvPr/>
        </p:nvSpPr>
        <p:spPr bwMode="auto">
          <a:xfrm>
            <a:off x="1224790" y="2944537"/>
            <a:ext cx="238672" cy="2648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8C99977-BC56-465D-A3E0-5110FE966EC7}"/>
              </a:ext>
            </a:extLst>
          </p:cNvPr>
          <p:cNvCxnSpPr>
            <a:cxnSpLocks/>
          </p:cNvCxnSpPr>
          <p:nvPr/>
        </p:nvCxnSpPr>
        <p:spPr>
          <a:xfrm>
            <a:off x="1463462" y="3056965"/>
            <a:ext cx="45001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22BE5ABA-3094-45B3-9C3D-6A0C2995A5DE}"/>
              </a:ext>
            </a:extLst>
          </p:cNvPr>
          <p:cNvSpPr/>
          <p:nvPr/>
        </p:nvSpPr>
        <p:spPr bwMode="auto">
          <a:xfrm>
            <a:off x="51741" y="1047169"/>
            <a:ext cx="5074743" cy="1371203"/>
          </a:xfrm>
          <a:prstGeom prst="wedgeRoundRectCallout">
            <a:avLst>
              <a:gd name="adj1" fmla="val -24755"/>
              <a:gd name="adj2" fmla="val 801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架構規範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authorization: bearer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xxxxxxxxxxxxxxx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x-request-id: ………..………..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979E522-8641-4B08-8E6F-F6275B2C2295}"/>
              </a:ext>
            </a:extLst>
          </p:cNvPr>
          <p:cNvSpPr/>
          <p:nvPr/>
        </p:nvSpPr>
        <p:spPr bwMode="auto">
          <a:xfrm>
            <a:off x="7126574" y="2944537"/>
            <a:ext cx="238672" cy="2648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371B40-0B26-48E7-A086-6270D4BAB082}"/>
              </a:ext>
            </a:extLst>
          </p:cNvPr>
          <p:cNvCxnSpPr>
            <a:cxnSpLocks/>
          </p:cNvCxnSpPr>
          <p:nvPr/>
        </p:nvCxnSpPr>
        <p:spPr>
          <a:xfrm>
            <a:off x="7365246" y="3056965"/>
            <a:ext cx="45001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77FD274-C66D-4CA0-B71F-0768DA1EAEA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0" y="3076951"/>
            <a:ext cx="122479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36422D05-2C5E-4EBB-83EE-2AF6AA648429}"/>
              </a:ext>
            </a:extLst>
          </p:cNvPr>
          <p:cNvCxnSpPr>
            <a:stCxn id="8" idx="3"/>
            <a:endCxn id="20" idx="2"/>
          </p:cNvCxnSpPr>
          <p:nvPr/>
        </p:nvCxnSpPr>
        <p:spPr>
          <a:xfrm flipV="1">
            <a:off x="5050171" y="3076951"/>
            <a:ext cx="2076403" cy="2279420"/>
          </a:xfrm>
          <a:prstGeom prst="bentConnector3">
            <a:avLst>
              <a:gd name="adj1" fmla="val 77956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131E350-1087-4031-B9C1-CE780AB14D81}"/>
              </a:ext>
            </a:extLst>
          </p:cNvPr>
          <p:cNvSpPr/>
          <p:nvPr/>
        </p:nvSpPr>
        <p:spPr bwMode="auto">
          <a:xfrm>
            <a:off x="8360549" y="3341155"/>
            <a:ext cx="2852257" cy="604007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38A07F1-D3C0-4A4E-A243-4EA23AF64CDE}"/>
              </a:ext>
            </a:extLst>
          </p:cNvPr>
          <p:cNvSpPr/>
          <p:nvPr/>
        </p:nvSpPr>
        <p:spPr bwMode="auto">
          <a:xfrm>
            <a:off x="8360549" y="2635184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&lt;Middleware&gt;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6B3C035-B788-4A80-B29C-2E30725FEB7F}"/>
              </a:ext>
            </a:extLst>
          </p:cNvPr>
          <p:cNvSpPr/>
          <p:nvPr/>
        </p:nvSpPr>
        <p:spPr bwMode="auto">
          <a:xfrm>
            <a:off x="8351177" y="4047126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D1F08DE-11E3-4DD6-8AEE-181FA4901038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624043" y="3548544"/>
            <a:ext cx="0" cy="1505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09F4C233-30D7-45CA-919E-E79D517DF59A}"/>
              </a:ext>
            </a:extLst>
          </p:cNvPr>
          <p:cNvCxnSpPr>
            <a:stCxn id="22" idx="3"/>
            <a:endCxn id="24" idx="3"/>
          </p:cNvCxnSpPr>
          <p:nvPr/>
        </p:nvCxnSpPr>
        <p:spPr>
          <a:xfrm flipH="1">
            <a:off x="11203434" y="2937188"/>
            <a:ext cx="9372" cy="1411942"/>
          </a:xfrm>
          <a:prstGeom prst="bentConnector3">
            <a:avLst>
              <a:gd name="adj1" fmla="val -243918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41C8AC1-7651-4758-9724-84BB3A4C46CB}"/>
              </a:ext>
            </a:extLst>
          </p:cNvPr>
          <p:cNvSpPr txBox="1"/>
          <p:nvPr/>
        </p:nvSpPr>
        <p:spPr>
          <a:xfrm>
            <a:off x="9572494" y="4476726"/>
            <a:ext cx="595356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DD894659-A259-4A80-ADD0-0DC340360371}"/>
              </a:ext>
            </a:extLst>
          </p:cNvPr>
          <p:cNvSpPr/>
          <p:nvPr/>
        </p:nvSpPr>
        <p:spPr bwMode="auto">
          <a:xfrm>
            <a:off x="6022469" y="1120484"/>
            <a:ext cx="5074743" cy="1371203"/>
          </a:xfrm>
          <a:prstGeom prst="wedgeRoundRectCallout">
            <a:avLst>
              <a:gd name="adj1" fmla="val -25102"/>
              <a:gd name="adj2" fmla="val 7246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架構規範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authorization: bearer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xxxxxxxxxxxxxxx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x-request-id: ………..………..</a:t>
            </a:r>
          </a:p>
        </p:txBody>
      </p:sp>
    </p:spTree>
    <p:extLst>
      <p:ext uri="{BB962C8B-B14F-4D97-AF65-F5344CB8AC3E}">
        <p14:creationId xmlns:p14="http://schemas.microsoft.com/office/powerpoint/2010/main" val="21840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D42B903-4ADC-4E51-BE1D-19049E44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Message Queue</a:t>
            </a:r>
            <a:r>
              <a:rPr lang="zh-TW" altLang="en-US" dirty="0"/>
              <a:t> 呼叫其他服務 </a:t>
            </a:r>
            <a:r>
              <a:rPr lang="en-US" altLang="zh-TW" dirty="0"/>
              <a:t>(async):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87BDC3-77BF-4BF7-A076-6B0511D5FED1}"/>
              </a:ext>
            </a:extLst>
          </p:cNvPr>
          <p:cNvSpPr/>
          <p:nvPr/>
        </p:nvSpPr>
        <p:spPr bwMode="auto">
          <a:xfrm>
            <a:off x="1913481" y="1501629"/>
            <a:ext cx="4109814" cy="4370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A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15B04D-511A-4A98-81CE-2A97CEAC8DFC}"/>
              </a:ext>
            </a:extLst>
          </p:cNvPr>
          <p:cNvSpPr/>
          <p:nvPr/>
        </p:nvSpPr>
        <p:spPr bwMode="auto">
          <a:xfrm>
            <a:off x="7815265" y="1501629"/>
            <a:ext cx="4109815" cy="43706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Service B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CCB91F-3C5B-473C-A889-8FA77B5663B5}"/>
              </a:ext>
            </a:extLst>
          </p:cNvPr>
          <p:cNvSpPr/>
          <p:nvPr/>
        </p:nvSpPr>
        <p:spPr bwMode="auto">
          <a:xfrm>
            <a:off x="2197914" y="2223083"/>
            <a:ext cx="2852257" cy="604007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603B3-C08B-482C-8C4F-945314569A11}"/>
              </a:ext>
            </a:extLst>
          </p:cNvPr>
          <p:cNvSpPr/>
          <p:nvPr/>
        </p:nvSpPr>
        <p:spPr bwMode="auto">
          <a:xfrm>
            <a:off x="2197914" y="2944537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59D17C-0DDA-4FA2-934F-47ACF1E5BA92}"/>
              </a:ext>
            </a:extLst>
          </p:cNvPr>
          <p:cNvSpPr/>
          <p:nvPr/>
        </p:nvSpPr>
        <p:spPr bwMode="auto">
          <a:xfrm>
            <a:off x="2197914" y="5054367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MessageClient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*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FC8617-7D9E-49D2-BA33-E1B73A9BB82C}"/>
              </a:ext>
            </a:extLst>
          </p:cNvPr>
          <p:cNvSpPr txBox="1"/>
          <p:nvPr/>
        </p:nvSpPr>
        <p:spPr>
          <a:xfrm>
            <a:off x="2525087" y="3540155"/>
            <a:ext cx="595356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DE6D3CB-CC01-403A-99C7-D6B70CBC1881}"/>
              </a:ext>
            </a:extLst>
          </p:cNvPr>
          <p:cNvSpPr/>
          <p:nvPr/>
        </p:nvSpPr>
        <p:spPr bwMode="auto">
          <a:xfrm>
            <a:off x="1224790" y="2944537"/>
            <a:ext cx="238672" cy="2648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8C99977-BC56-465D-A3E0-5110FE966EC7}"/>
              </a:ext>
            </a:extLst>
          </p:cNvPr>
          <p:cNvCxnSpPr>
            <a:cxnSpLocks/>
          </p:cNvCxnSpPr>
          <p:nvPr/>
        </p:nvCxnSpPr>
        <p:spPr>
          <a:xfrm>
            <a:off x="1463462" y="3056965"/>
            <a:ext cx="45001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B979E522-8641-4B08-8E6F-F6275B2C2295}"/>
              </a:ext>
            </a:extLst>
          </p:cNvPr>
          <p:cNvSpPr/>
          <p:nvPr/>
        </p:nvSpPr>
        <p:spPr bwMode="auto">
          <a:xfrm>
            <a:off x="7126574" y="2944537"/>
            <a:ext cx="238672" cy="264828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D371B40-0B26-48E7-A086-6270D4BAB082}"/>
              </a:ext>
            </a:extLst>
          </p:cNvPr>
          <p:cNvCxnSpPr>
            <a:cxnSpLocks/>
          </p:cNvCxnSpPr>
          <p:nvPr/>
        </p:nvCxnSpPr>
        <p:spPr>
          <a:xfrm>
            <a:off x="7365246" y="3056965"/>
            <a:ext cx="45001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77FD274-C66D-4CA0-B71F-0768DA1EAEA1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0" y="3076951"/>
            <a:ext cx="122479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36422D05-2C5E-4EBB-83EE-2AF6AA648429}"/>
              </a:ext>
            </a:extLst>
          </p:cNvPr>
          <p:cNvCxnSpPr>
            <a:stCxn id="8" idx="3"/>
            <a:endCxn id="20" idx="2"/>
          </p:cNvCxnSpPr>
          <p:nvPr/>
        </p:nvCxnSpPr>
        <p:spPr>
          <a:xfrm flipV="1">
            <a:off x="5050171" y="3076951"/>
            <a:ext cx="2076403" cy="2279420"/>
          </a:xfrm>
          <a:prstGeom prst="bentConnector3">
            <a:avLst>
              <a:gd name="adj1" fmla="val 7477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131E350-1087-4031-B9C1-CE780AB14D81}"/>
              </a:ext>
            </a:extLst>
          </p:cNvPr>
          <p:cNvSpPr/>
          <p:nvPr/>
        </p:nvSpPr>
        <p:spPr bwMode="auto">
          <a:xfrm>
            <a:off x="8360548" y="3259376"/>
            <a:ext cx="2852257" cy="604007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InfraContext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EF9B0A-24A1-4028-B1BA-536407F7C72E}"/>
              </a:ext>
            </a:extLst>
          </p:cNvPr>
          <p:cNvSpPr/>
          <p:nvPr/>
        </p:nvSpPr>
        <p:spPr bwMode="auto">
          <a:xfrm>
            <a:off x="8360548" y="2562136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MessageWorker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BC22729-9669-4F61-8604-B9A1C6904661}"/>
              </a:ext>
            </a:extLst>
          </p:cNvPr>
          <p:cNvSpPr/>
          <p:nvPr/>
        </p:nvSpPr>
        <p:spPr bwMode="auto">
          <a:xfrm>
            <a:off x="8360548" y="3956616"/>
            <a:ext cx="2852257" cy="60400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TrackContext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427F262-571B-48D4-969D-065F5DC838B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624043" y="3548544"/>
            <a:ext cx="0" cy="15058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DDFF3BEE-1D92-4960-B6CA-F0F8DA29670D}"/>
              </a:ext>
            </a:extLst>
          </p:cNvPr>
          <p:cNvCxnSpPr>
            <a:stCxn id="22" idx="3"/>
            <a:endCxn id="24" idx="3"/>
          </p:cNvCxnSpPr>
          <p:nvPr/>
        </p:nvCxnSpPr>
        <p:spPr>
          <a:xfrm>
            <a:off x="11212805" y="2864140"/>
            <a:ext cx="12700" cy="139448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5C3B88D-E26C-43C2-BE78-CFA932D30737}"/>
              </a:ext>
            </a:extLst>
          </p:cNvPr>
          <p:cNvSpPr txBox="1"/>
          <p:nvPr/>
        </p:nvSpPr>
        <p:spPr>
          <a:xfrm>
            <a:off x="9488998" y="4425744"/>
            <a:ext cx="595356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sp>
        <p:nvSpPr>
          <p:cNvPr id="25" name="語音泡泡: 圓角矩形 24">
            <a:extLst>
              <a:ext uri="{FF2B5EF4-FFF2-40B4-BE49-F238E27FC236}">
                <a16:creationId xmlns:a16="http://schemas.microsoft.com/office/drawing/2014/main" id="{BF5DFDAE-9AA7-4827-B9FB-7C2BE388AEC2}"/>
              </a:ext>
            </a:extLst>
          </p:cNvPr>
          <p:cNvSpPr/>
          <p:nvPr/>
        </p:nvSpPr>
        <p:spPr bwMode="auto">
          <a:xfrm>
            <a:off x="51741" y="1047169"/>
            <a:ext cx="5074743" cy="1371203"/>
          </a:xfrm>
          <a:prstGeom prst="wedgeRoundRectCallout">
            <a:avLst>
              <a:gd name="adj1" fmla="val -24755"/>
              <a:gd name="adj2" fmla="val 801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架構規範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authorization: bearer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xxxxxxxxxxxxxxx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x-request-id: ………..………..</a:t>
            </a:r>
          </a:p>
        </p:txBody>
      </p:sp>
      <p:sp>
        <p:nvSpPr>
          <p:cNvPr id="26" name="語音泡泡: 圓角矩形 25">
            <a:extLst>
              <a:ext uri="{FF2B5EF4-FFF2-40B4-BE49-F238E27FC236}">
                <a16:creationId xmlns:a16="http://schemas.microsoft.com/office/drawing/2014/main" id="{3496A5A8-2729-4DAB-8061-DC12C02165C2}"/>
              </a:ext>
            </a:extLst>
          </p:cNvPr>
          <p:cNvSpPr/>
          <p:nvPr/>
        </p:nvSpPr>
        <p:spPr bwMode="auto">
          <a:xfrm>
            <a:off x="5988410" y="1097700"/>
            <a:ext cx="5074743" cy="1371203"/>
          </a:xfrm>
          <a:prstGeom prst="wedgeRoundRectCallout">
            <a:avLst>
              <a:gd name="adj1" fmla="val -24755"/>
              <a:gd name="adj2" fmla="val 801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架構規範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authorization: bearer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xxxxxxxxxxxxxxx</a:t>
            </a:r>
            <a:endParaRPr lang="en-US" sz="20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x-request-id: ………..………..</a:t>
            </a:r>
          </a:p>
        </p:txBody>
      </p:sp>
    </p:spTree>
    <p:extLst>
      <p:ext uri="{BB962C8B-B14F-4D97-AF65-F5344CB8AC3E}">
        <p14:creationId xmlns:p14="http://schemas.microsoft.com/office/powerpoint/2010/main" val="3076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9F06D3-9783-4139-BD7D-57299E155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613699"/>
          </a:xfrm>
        </p:spPr>
        <p:txBody>
          <a:bodyPr/>
          <a:lstStyle/>
          <a:p>
            <a:r>
              <a:rPr lang="zh-TW" altLang="en-US" dirty="0"/>
              <a:t>直接呼叫 </a:t>
            </a:r>
            <a:r>
              <a:rPr lang="en-US" altLang="zh-TW" dirty="0"/>
              <a:t>Http API (REST)</a:t>
            </a:r>
            <a:r>
              <a:rPr lang="zh-TW" altLang="en-US" dirty="0"/>
              <a:t> 時</a:t>
            </a:r>
            <a:endParaRPr lang="en-US" altLang="zh-TW" dirty="0"/>
          </a:p>
          <a:p>
            <a:pPr lvl="1"/>
            <a:r>
              <a:rPr lang="zh-TW" altLang="en-US" dirty="0"/>
              <a:t>透過專屬的 </a:t>
            </a:r>
            <a:r>
              <a:rPr lang="en-US" altLang="zh-TW" dirty="0" err="1"/>
              <a:t>HttpClientHandler</a:t>
            </a:r>
            <a:r>
              <a:rPr lang="zh-TW" altLang="en-US" dirty="0"/>
              <a:t> 自動將目前的 </a:t>
            </a:r>
            <a:r>
              <a:rPr lang="en-US" altLang="zh-TW" dirty="0" err="1"/>
              <a:t>TrackContext</a:t>
            </a:r>
            <a:r>
              <a:rPr lang="en-US" altLang="zh-TW" dirty="0"/>
              <a:t> </a:t>
            </a:r>
            <a:r>
              <a:rPr lang="zh-TW" altLang="en-US" dirty="0"/>
              <a:t>還原成 </a:t>
            </a:r>
            <a:r>
              <a:rPr lang="en-US" altLang="zh-TW" dirty="0"/>
              <a:t>Http Headers, </a:t>
            </a:r>
            <a:r>
              <a:rPr lang="zh-TW" altLang="en-US" dirty="0"/>
              <a:t>附加在呼叫下一個 </a:t>
            </a:r>
            <a:r>
              <a:rPr lang="en-US" altLang="zh-TW" dirty="0"/>
              <a:t>service</a:t>
            </a:r>
            <a:r>
              <a:rPr lang="zh-TW" altLang="en-US" dirty="0"/>
              <a:t> 時的 </a:t>
            </a:r>
            <a:r>
              <a:rPr lang="en-US" altLang="zh-TW" dirty="0"/>
              <a:t>http</a:t>
            </a:r>
            <a:r>
              <a:rPr lang="zh-TW" altLang="en-US" dirty="0"/>
              <a:t> </a:t>
            </a:r>
            <a:r>
              <a:rPr lang="en-US" altLang="zh-TW" dirty="0"/>
              <a:t>request</a:t>
            </a:r>
            <a:r>
              <a:rPr lang="zh-TW" altLang="en-US" dirty="0"/>
              <a:t> 身上。</a:t>
            </a:r>
            <a:endParaRPr lang="en-US" altLang="zh-TW" dirty="0"/>
          </a:p>
          <a:p>
            <a:pPr lvl="1"/>
            <a:endParaRPr lang="en-US" dirty="0"/>
          </a:p>
          <a:p>
            <a:r>
              <a:rPr lang="zh-TW" altLang="en-US" dirty="0"/>
              <a:t>非同步呼叫 </a:t>
            </a:r>
            <a:r>
              <a:rPr lang="en-US" altLang="zh-TW" dirty="0"/>
              <a:t>(</a:t>
            </a:r>
            <a:r>
              <a:rPr lang="zh-TW" altLang="en-US" dirty="0"/>
              <a:t>透過 </a:t>
            </a:r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queue) </a:t>
            </a:r>
            <a:r>
              <a:rPr lang="zh-TW" altLang="en-US" dirty="0"/>
              <a:t>時</a:t>
            </a:r>
            <a:endParaRPr lang="en-US" altLang="zh-TW" dirty="0"/>
          </a:p>
          <a:p>
            <a:pPr lvl="1"/>
            <a:r>
              <a:rPr lang="en-US" dirty="0"/>
              <a:t>Message </a:t>
            </a:r>
            <a:r>
              <a:rPr lang="zh-TW" altLang="en-US" dirty="0"/>
              <a:t>要被轉送到 </a:t>
            </a:r>
            <a:r>
              <a:rPr lang="en-US" altLang="zh-TW" dirty="0" err="1"/>
              <a:t>MessageQueue</a:t>
            </a:r>
            <a:r>
              <a:rPr lang="en-US" altLang="zh-TW" dirty="0"/>
              <a:t> </a:t>
            </a:r>
            <a:r>
              <a:rPr lang="zh-TW" altLang="en-US" dirty="0"/>
              <a:t>之前，</a:t>
            </a:r>
            <a:r>
              <a:rPr lang="en-US" altLang="zh-TW" dirty="0" err="1"/>
              <a:t>MessageClientBase</a:t>
            </a:r>
            <a:r>
              <a:rPr lang="zh-TW" altLang="en-US" dirty="0"/>
              <a:t> 的內建機制會自動將目前的 </a:t>
            </a:r>
            <a:r>
              <a:rPr lang="en-US" altLang="zh-TW" dirty="0" err="1"/>
              <a:t>TrackContext</a:t>
            </a:r>
            <a:r>
              <a:rPr lang="en-US" altLang="zh-TW" dirty="0"/>
              <a:t> </a:t>
            </a:r>
            <a:r>
              <a:rPr lang="zh-TW" altLang="en-US" dirty="0"/>
              <a:t>轉換成 </a:t>
            </a:r>
            <a:r>
              <a:rPr lang="en-US" altLang="zh-TW" dirty="0"/>
              <a:t>Message Headers, </a:t>
            </a:r>
            <a:r>
              <a:rPr lang="zh-TW" altLang="en-US" dirty="0"/>
              <a:t>附加在送往 </a:t>
            </a:r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的 </a:t>
            </a:r>
            <a:r>
              <a:rPr lang="en-US" altLang="zh-TW" dirty="0"/>
              <a:t>Message</a:t>
            </a:r>
            <a:r>
              <a:rPr lang="zh-TW" altLang="en-US" dirty="0"/>
              <a:t> 身上。</a:t>
            </a:r>
            <a:endParaRPr lang="en-US" altLang="zh-TW" dirty="0"/>
          </a:p>
          <a:p>
            <a:pPr lvl="1"/>
            <a:r>
              <a:rPr lang="en-US" dirty="0" err="1"/>
              <a:t>MessageWorker</a:t>
            </a:r>
            <a:r>
              <a:rPr lang="en-US" dirty="0"/>
              <a:t> </a:t>
            </a:r>
            <a:r>
              <a:rPr lang="zh-TW" altLang="en-US" dirty="0"/>
              <a:t>的行為，會替每個 </a:t>
            </a:r>
            <a:r>
              <a:rPr lang="en-US" altLang="zh-TW" dirty="0"/>
              <a:t>Message</a:t>
            </a:r>
            <a:r>
              <a:rPr lang="zh-TW" altLang="en-US" dirty="0"/>
              <a:t> 建立專屬的 </a:t>
            </a:r>
            <a:r>
              <a:rPr lang="en-US" altLang="zh-TW" dirty="0"/>
              <a:t>DI</a:t>
            </a:r>
            <a:r>
              <a:rPr lang="zh-TW" altLang="en-US" dirty="0"/>
              <a:t> </a:t>
            </a:r>
            <a:r>
              <a:rPr lang="en-US" altLang="zh-TW" dirty="0"/>
              <a:t>Scope, </a:t>
            </a:r>
            <a:r>
              <a:rPr lang="zh-TW" altLang="en-US" dirty="0"/>
              <a:t>並且將 </a:t>
            </a:r>
            <a:r>
              <a:rPr lang="en-US" altLang="zh-TW" dirty="0" err="1"/>
              <a:t>TrackContext</a:t>
            </a:r>
            <a:r>
              <a:rPr lang="zh-TW" altLang="en-US" dirty="0"/>
              <a:t> 還原後注入。</a:t>
            </a:r>
            <a:r>
              <a:rPr lang="en-US" altLang="zh-TW" dirty="0" err="1"/>
              <a:t>MessageWorker.Process</a:t>
            </a:r>
            <a:r>
              <a:rPr lang="en-US" altLang="zh-TW" dirty="0"/>
              <a:t>( ) </a:t>
            </a:r>
            <a:r>
              <a:rPr lang="zh-TW" altLang="en-US" dirty="0"/>
              <a:t>則可以用完全一樣的模式來取得 </a:t>
            </a:r>
            <a:r>
              <a:rPr lang="en-US" altLang="zh-TW" dirty="0" err="1"/>
              <a:t>TrackContext</a:t>
            </a:r>
            <a:r>
              <a:rPr lang="en-US" altLang="zh-TW" dirty="0"/>
              <a:t>. 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3EF2CB-A181-4621-AB3E-F2E6F6B0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有哪些情況需要轉移 </a:t>
            </a:r>
            <a:r>
              <a:rPr lang="en-US" altLang="zh-TW" dirty="0" err="1"/>
              <a:t>TrackContext</a:t>
            </a:r>
            <a:r>
              <a:rPr lang="en-US" altLang="zh-TW" dirty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2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9F06D3-9783-4139-BD7D-57299E1558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44615"/>
          </a:xfrm>
        </p:spPr>
        <p:txBody>
          <a:bodyPr/>
          <a:lstStyle/>
          <a:p>
            <a:r>
              <a:rPr lang="zh-TW" altLang="en-US" dirty="0"/>
              <a:t>傳遞追蹤資訊</a:t>
            </a:r>
            <a:endParaRPr lang="en-US" altLang="zh-TW" dirty="0"/>
          </a:p>
          <a:p>
            <a:pPr lvl="1"/>
            <a:r>
              <a:rPr lang="zh-TW" altLang="en-US" dirty="0"/>
              <a:t>串起每個服務之間的呼叫關聯。</a:t>
            </a:r>
            <a:endParaRPr lang="en-US" altLang="zh-TW" dirty="0"/>
          </a:p>
          <a:p>
            <a:pPr lvl="1"/>
            <a:r>
              <a:rPr lang="zh-TW" altLang="en-US" dirty="0"/>
              <a:t>所有的 </a:t>
            </a:r>
            <a:r>
              <a:rPr lang="en-US" altLang="zh-TW" dirty="0"/>
              <a:t>LOG</a:t>
            </a:r>
            <a:r>
              <a:rPr lang="zh-TW" altLang="en-US" dirty="0"/>
              <a:t> 都保留 </a:t>
            </a:r>
            <a:r>
              <a:rPr lang="en-US" altLang="zh-TW" dirty="0" err="1"/>
              <a:t>TrackContext</a:t>
            </a:r>
            <a:r>
              <a:rPr lang="en-US" altLang="zh-TW" dirty="0"/>
              <a:t> </a:t>
            </a:r>
            <a:r>
              <a:rPr lang="zh-TW" altLang="en-US" dirty="0"/>
              <a:t>的關鍵資訊，就能做好跨服務的追蹤管理。</a:t>
            </a:r>
            <a:endParaRPr lang="en-US" altLang="zh-TW" dirty="0"/>
          </a:p>
          <a:p>
            <a:pPr lvl="1"/>
            <a:r>
              <a:rPr lang="zh-TW" altLang="en-US" dirty="0"/>
              <a:t>追蹤的維度可以精確到 </a:t>
            </a:r>
            <a:r>
              <a:rPr lang="en-US" altLang="zh-TW" dirty="0"/>
              <a:t>(RP) request, session, device </a:t>
            </a:r>
            <a:r>
              <a:rPr lang="zh-TW" altLang="en-US" dirty="0"/>
              <a:t>層級</a:t>
            </a:r>
            <a:endParaRPr lang="en-US" dirty="0"/>
          </a:p>
          <a:p>
            <a:r>
              <a:rPr lang="zh-TW" altLang="en-US" dirty="0"/>
              <a:t>傳遞認證與授權資訊 </a:t>
            </a:r>
            <a:r>
              <a:rPr lang="en-US" altLang="zh-TW" dirty="0"/>
              <a:t>(</a:t>
            </a:r>
            <a:r>
              <a:rPr lang="zh-TW" altLang="en-US" dirty="0"/>
              <a:t>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JWT</a:t>
            </a:r>
            <a:r>
              <a:rPr lang="zh-TW" altLang="en-US" dirty="0"/>
              <a:t> </a:t>
            </a:r>
            <a:r>
              <a:rPr lang="en-US" altLang="zh-TW" dirty="0"/>
              <a:t>Token)</a:t>
            </a:r>
          </a:p>
          <a:p>
            <a:pPr lvl="1"/>
            <a:r>
              <a:rPr lang="en-US" altLang="zh-TW" dirty="0" err="1"/>
              <a:t>TrackContext</a:t>
            </a:r>
            <a:r>
              <a:rPr lang="en-US" altLang="zh-TW" dirty="0"/>
              <a:t> </a:t>
            </a:r>
            <a:r>
              <a:rPr lang="zh-TW" altLang="en-US" dirty="0"/>
              <a:t>應該要從簽章過的 </a:t>
            </a:r>
            <a:r>
              <a:rPr lang="en-US" altLang="zh-TW" dirty="0"/>
              <a:t>Token</a:t>
            </a:r>
            <a:r>
              <a:rPr lang="zh-TW" altLang="en-US" dirty="0"/>
              <a:t> 還原，不應該由明碼</a:t>
            </a:r>
            <a:endParaRPr lang="en-US" altLang="zh-TW" dirty="0"/>
          </a:p>
          <a:p>
            <a:pPr lvl="1"/>
            <a:r>
              <a:rPr lang="zh-TW" altLang="en-US" dirty="0"/>
              <a:t>可以確保每個服務的認證與授權的可靠度</a:t>
            </a:r>
            <a:endParaRPr lang="en-US" dirty="0"/>
          </a:p>
          <a:p>
            <a:r>
              <a:rPr lang="zh-TW" altLang="en-US" dirty="0"/>
              <a:t>安全機制</a:t>
            </a:r>
            <a:endParaRPr lang="en-US" altLang="zh-TW" dirty="0"/>
          </a:p>
          <a:p>
            <a:pPr lvl="1"/>
            <a:r>
              <a:rPr lang="zh-TW" altLang="en-US" dirty="0"/>
              <a:t>即使被入侵，駭客仍然必須由正規程序取得 </a:t>
            </a:r>
            <a:r>
              <a:rPr lang="en-US" altLang="zh-TW" dirty="0"/>
              <a:t>Token</a:t>
            </a:r>
            <a:r>
              <a:rPr lang="zh-TW" altLang="en-US" dirty="0"/>
              <a:t> 才能發動攻擊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13EF2CB-A181-4621-AB3E-F2E6F6B0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為什麼要嚴格管控 </a:t>
            </a:r>
            <a:r>
              <a:rPr lang="en-US" altLang="zh-TW" dirty="0" err="1"/>
              <a:t>TrackContext</a:t>
            </a:r>
            <a:r>
              <a:rPr lang="en-US" altLang="zh-TW" dirty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6DB76B0-4E0F-4CCE-B375-737CAE30640D}"/>
              </a:ext>
            </a:extLst>
          </p:cNvPr>
          <p:cNvSpPr/>
          <p:nvPr/>
        </p:nvSpPr>
        <p:spPr bwMode="auto">
          <a:xfrm rot="2883594">
            <a:off x="9031035" y="331199"/>
            <a:ext cx="4972050" cy="861264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RECAP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Conf 2018</a:t>
            </a:r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891EB-1094-41BD-AEE8-076A4F58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DevOps: </a:t>
            </a:r>
            <a:r>
              <a:rPr lang="zh-TW" altLang="en-US" dirty="0"/>
              <a:t>將維運也當作需求的來源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4A77AFB-F428-4B38-9E6C-AFFA3642D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DevOps </a:t>
            </a:r>
            <a:r>
              <a:rPr lang="zh-TW" altLang="en-US" dirty="0"/>
              <a:t>開發維運一體化的精神</a:t>
            </a:r>
            <a:r>
              <a:rPr lang="en-US" altLang="zh-TW" dirty="0"/>
              <a:t>:</a:t>
            </a:r>
            <a:r>
              <a:rPr lang="zh-TW" altLang="en-US" dirty="0"/>
              <a:t>  想要怎麼維運，就要怎麼設計。</a:t>
            </a:r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D2E7922-4EC5-4E4B-B3C5-31390C688987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9222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1005162-15D4-4C81-97F5-3E0A9740A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後記</a:t>
            </a:r>
            <a:r>
              <a:rPr lang="en-US" altLang="zh-TW" dirty="0"/>
              <a:t>:</a:t>
            </a:r>
            <a:r>
              <a:rPr lang="zh-TW" altLang="en-US" dirty="0"/>
              <a:t> 我們的環境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416553D-C867-448E-B107-B708F14A8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79715"/>
          </a:xfrm>
        </p:spPr>
        <p:txBody>
          <a:bodyPr/>
          <a:lstStyle/>
          <a:p>
            <a:r>
              <a:rPr lang="en-US" altLang="zh-TW" sz="2400" dirty="0"/>
              <a:t>Infra SDK: </a:t>
            </a:r>
            <a:r>
              <a:rPr lang="zh-TW" altLang="en-US" sz="2400" dirty="0"/>
              <a:t>鎖定版本 </a:t>
            </a:r>
            <a:r>
              <a:rPr lang="en-US" altLang="zh-TW" sz="2400" dirty="0"/>
              <a:t>.NET Standard 2.0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.NET Framework 4.6.1 (</a:t>
            </a:r>
            <a:r>
              <a:rPr lang="zh-TW" altLang="en-US" sz="2400" dirty="0"/>
              <a:t>或以上</a:t>
            </a:r>
            <a:r>
              <a:rPr lang="en-US" altLang="zh-TW" sz="2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.NET Core 2.0 (</a:t>
            </a:r>
            <a:r>
              <a:rPr lang="zh-TW" altLang="en-US" sz="2400" dirty="0"/>
              <a:t>或以上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zh-TW" altLang="en-US" sz="2400" dirty="0"/>
              <a:t>執行環境</a:t>
            </a:r>
            <a:r>
              <a:rPr lang="en-US" altLang="zh-TW" sz="24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Windows Server 2019 / Windows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Linux</a:t>
            </a:r>
          </a:p>
          <a:p>
            <a:endParaRPr lang="en-US" altLang="zh-TW" sz="2400" dirty="0"/>
          </a:p>
          <a:p>
            <a:r>
              <a:rPr lang="zh-TW" altLang="en-US" sz="2400" dirty="0"/>
              <a:t>部署方式</a:t>
            </a:r>
            <a:r>
              <a:rPr lang="en-US" altLang="zh-TW" sz="24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Virtual Machine / VM + Docker Compose + Scripts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2400" dirty="0"/>
              <a:t>Kubernetes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3F0BCB-E985-41A5-BDC1-09C9AC81DE6A}"/>
              </a:ext>
            </a:extLst>
          </p:cNvPr>
          <p:cNvSpPr/>
          <p:nvPr/>
        </p:nvSpPr>
        <p:spPr>
          <a:xfrm>
            <a:off x="266921" y="5768892"/>
            <a:ext cx="83116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https://docs.microsoft.com/zh-tw/dotnet/standard/net-standard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76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891EB-1094-41BD-AEE8-076A4F58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925787"/>
            <a:ext cx="11062699" cy="967432"/>
          </a:xfrm>
        </p:spPr>
        <p:txBody>
          <a:bodyPr/>
          <a:lstStyle/>
          <a:p>
            <a:r>
              <a:rPr lang="zh-TW" altLang="en-US" dirty="0"/>
              <a:t>做好一切準備，協助團隊架構轉移。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4A77AFB-F428-4B38-9E6C-AFFA3642DE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2964656"/>
            <a:ext cx="10834100" cy="202235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TW" altLang="en-US" b="1" dirty="0"/>
              <a:t>恰到好處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2400" dirty="0"/>
              <a:t>牢記 </a:t>
            </a:r>
            <a:r>
              <a:rPr lang="en-US" altLang="zh-TW" sz="2400" dirty="0"/>
              <a:t>S.O.L.I.D.</a:t>
            </a:r>
            <a:r>
              <a:rPr lang="zh-TW" altLang="en-US" sz="2400" dirty="0"/>
              <a:t> 原則，不要做過度的設計或開發。</a:t>
            </a:r>
            <a:endParaRPr lang="en-US" altLang="zh-TW" sz="2400" dirty="0"/>
          </a:p>
          <a:p>
            <a:pPr marL="514350" indent="-514350">
              <a:buAutoNum type="arabicPeriod"/>
            </a:pPr>
            <a:r>
              <a:rPr lang="zh-TW" altLang="en-US" b="1" dirty="0"/>
              <a:t>緊密整合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2400" dirty="0"/>
              <a:t>要做好 </a:t>
            </a:r>
            <a:r>
              <a:rPr lang="en-US" altLang="zh-TW" sz="2400" dirty="0"/>
              <a:t>“</a:t>
            </a:r>
            <a:r>
              <a:rPr lang="zh-TW" altLang="en-US" sz="2400" dirty="0"/>
              <a:t>整合</a:t>
            </a:r>
            <a:r>
              <a:rPr lang="en-US" altLang="zh-TW" sz="2400" dirty="0"/>
              <a:t>”</a:t>
            </a:r>
            <a:r>
              <a:rPr lang="zh-TW" altLang="en-US" sz="2400" dirty="0"/>
              <a:t>，盡可能貼近內部的流程與組織做法。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zh-TW" altLang="en-US" b="1" dirty="0"/>
              <a:t>看見全貌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2400" dirty="0"/>
              <a:t>隨時與 </a:t>
            </a:r>
            <a:r>
              <a:rPr lang="en-US" altLang="zh-TW" sz="2400" dirty="0"/>
              <a:t>Infra</a:t>
            </a:r>
            <a:r>
              <a:rPr lang="zh-TW" altLang="en-US" sz="2400" dirty="0"/>
              <a:t> 溝通，找出 </a:t>
            </a:r>
            <a:r>
              <a:rPr lang="en-US" altLang="zh-TW" sz="2400" dirty="0"/>
              <a:t>DevOps </a:t>
            </a:r>
            <a:r>
              <a:rPr lang="zh-TW" altLang="en-US" sz="2400" dirty="0"/>
              <a:t>最佳案例 </a:t>
            </a:r>
            <a:r>
              <a:rPr lang="en-US" altLang="zh-TW" sz="2400" dirty="0"/>
              <a:t>POC</a:t>
            </a:r>
            <a:r>
              <a:rPr lang="zh-TW" altLang="en-US" sz="2400" dirty="0"/>
              <a:t>。</a:t>
            </a:r>
            <a:endParaRPr lang="en-US" altLang="zh-TW" dirty="0"/>
          </a:p>
          <a:p>
            <a:pPr marL="514350" indent="-514350">
              <a:buAutoNum type="arabicPeriod"/>
            </a:pPr>
            <a:r>
              <a:rPr lang="zh-TW" altLang="en-US" b="1" dirty="0"/>
              <a:t>持續改善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sz="2400" dirty="0"/>
              <a:t>開發運維一體化 </a:t>
            </a:r>
            <a:r>
              <a:rPr lang="en-US" altLang="zh-TW" sz="2400" dirty="0"/>
              <a:t>(DevOps), Design For Operation</a:t>
            </a:r>
            <a:r>
              <a:rPr lang="zh-TW" altLang="en-US" sz="2400" dirty="0"/>
              <a:t>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426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endParaRPr lang="en-US" dirty="0"/>
          </a:p>
          <a:p>
            <a:r>
              <a:rPr lang="zh-TW" altLang="en-US" dirty="0"/>
              <a:t>目的是 </a:t>
            </a:r>
            <a:r>
              <a:rPr lang="en-US" altLang="zh-TW" dirty="0"/>
              <a:t>“</a:t>
            </a:r>
            <a:r>
              <a:rPr lang="zh-TW" altLang="en-US" b="1" dirty="0">
                <a:solidFill>
                  <a:srgbClr val="FF0000"/>
                </a:solidFill>
              </a:rPr>
              <a:t>整合</a:t>
            </a:r>
            <a:r>
              <a:rPr lang="en-US" altLang="zh-TW" dirty="0"/>
              <a:t>”</a:t>
            </a:r>
            <a:r>
              <a:rPr lang="zh-TW" altLang="en-US" dirty="0"/>
              <a:t>，不是 </a:t>
            </a:r>
            <a:r>
              <a:rPr lang="en-US" altLang="zh-TW" dirty="0"/>
              <a:t>“</a:t>
            </a:r>
            <a:r>
              <a:rPr lang="zh-TW" altLang="en-US" dirty="0"/>
              <a:t>重新發明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目的是提高團隊生產力，不是</a:t>
            </a:r>
            <a:r>
              <a:rPr lang="zh-TW" altLang="en-US" b="1" dirty="0">
                <a:solidFill>
                  <a:srgbClr val="FF0000"/>
                </a:solidFill>
              </a:rPr>
              <a:t>取代</a:t>
            </a:r>
            <a:r>
              <a:rPr lang="zh-TW" altLang="en-US" dirty="0"/>
              <a:t>既有成熟的框架。</a:t>
            </a:r>
            <a:endParaRPr lang="en-US" altLang="zh-TW" dirty="0"/>
          </a:p>
          <a:p>
            <a:r>
              <a:rPr lang="zh-TW" altLang="en-US" dirty="0"/>
              <a:t>先定義</a:t>
            </a:r>
            <a:r>
              <a:rPr lang="zh-TW" altLang="en-US" b="1" dirty="0">
                <a:solidFill>
                  <a:srgbClr val="FF0000"/>
                </a:solidFill>
              </a:rPr>
              <a:t>系統設計規範</a:t>
            </a:r>
            <a:r>
              <a:rPr lang="zh-TW" altLang="en-US" dirty="0"/>
              <a:t>，再來開發適用的框架。</a:t>
            </a:r>
            <a:endParaRPr lang="en-US" altLang="zh-TW" dirty="0"/>
          </a:p>
          <a:p>
            <a:r>
              <a:rPr lang="zh-TW" altLang="en-US" dirty="0"/>
              <a:t>當你有很多既有系統必須維持相容時。</a:t>
            </a:r>
            <a:endParaRPr lang="en-US" altLang="zh-TW" dirty="0"/>
          </a:p>
          <a:p>
            <a:r>
              <a:rPr lang="zh-TW" altLang="en-US" dirty="0"/>
              <a:t>當你有很多既有流程及組織架構必須配合時。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前言</a:t>
            </a:r>
            <a:r>
              <a:rPr lang="en-US" altLang="zh-TW" dirty="0"/>
              <a:t>:</a:t>
            </a:r>
            <a:r>
              <a:rPr lang="zh-TW" altLang="en-US" dirty="0"/>
              <a:t> 我真的有需要開發自己的框架嗎</a:t>
            </a:r>
            <a:r>
              <a:rPr lang="en-US" altLang="zh-TW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7AF549E-680D-46A7-AD73-1EBDED9EE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310862C-FF4D-4BAE-987D-27B30A8C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未提供相片說明。">
            <a:extLst>
              <a:ext uri="{FF2B5EF4-FFF2-40B4-BE49-F238E27FC236}">
                <a16:creationId xmlns:a16="http://schemas.microsoft.com/office/drawing/2014/main" id="{FF8E6337-B794-4AD9-B712-3F3AB1D4A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82" y="0"/>
            <a:ext cx="8928712" cy="1187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5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-0.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55CFDA-9371-4831-8BD5-85064DAA4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36301"/>
            <a:ext cx="9860611" cy="14390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69703B8-DDB3-42A4-909A-166FBD9E7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9" b="10548"/>
          <a:stretch/>
        </p:blipFill>
        <p:spPr>
          <a:xfrm>
            <a:off x="1281096" y="0"/>
            <a:ext cx="4814904" cy="61345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AD0653C-FF98-49FE-9704-844776F95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"/>
          <a:stretch/>
        </p:blipFill>
        <p:spPr>
          <a:xfrm>
            <a:off x="6096000" y="-723418"/>
            <a:ext cx="4814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4101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6CFB2E-ED24-4B3B-922B-81E76F2C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Thank You!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55CFDA-9371-4831-8BD5-85064DAA4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36301"/>
            <a:ext cx="9860611" cy="143901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7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DEB3D-0A57-4379-AA07-08459958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挑戰 </a:t>
            </a:r>
            <a:r>
              <a:rPr lang="en-US" altLang="zh-TW" dirty="0"/>
              <a:t>#3</a:t>
            </a:r>
            <a:endParaRPr 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3D9839D-EDAF-44B9-9D83-832800F7513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68047" y="3242965"/>
            <a:ext cx="8534400" cy="461665"/>
          </a:xfrm>
        </p:spPr>
        <p:txBody>
          <a:bodyPr/>
          <a:lstStyle/>
          <a:p>
            <a:r>
              <a:rPr lang="zh-TW" altLang="en-US" sz="2000" dirty="0"/>
              <a:t>架構 </a:t>
            </a:r>
            <a:r>
              <a:rPr lang="en-US" altLang="zh-TW" sz="2000" dirty="0"/>
              <a:t>+</a:t>
            </a:r>
            <a:r>
              <a:rPr lang="zh-TW" altLang="en-US" sz="2000" dirty="0"/>
              <a:t> 基礎建設團隊</a:t>
            </a:r>
            <a:r>
              <a:rPr lang="en-US" altLang="zh-TW" sz="2000" dirty="0"/>
              <a:t>:</a:t>
            </a:r>
            <a:r>
              <a:rPr lang="zh-TW" altLang="en-US" sz="2000" dirty="0"/>
              <a:t> 為 </a:t>
            </a:r>
            <a:r>
              <a:rPr lang="en-US" altLang="zh-TW" sz="2000" dirty="0"/>
              <a:t>91APP</a:t>
            </a:r>
            <a:r>
              <a:rPr lang="zh-TW" altLang="en-US" sz="2000" dirty="0"/>
              <a:t> 的準備</a:t>
            </a:r>
            <a:r>
              <a:rPr lang="en-US" altLang="zh-TW" sz="2000" dirty="0"/>
              <a:t>:</a:t>
            </a:r>
            <a:r>
              <a:rPr lang="zh-TW" altLang="en-US" sz="2000" dirty="0"/>
              <a:t> 環境抽象化 </a:t>
            </a:r>
            <a:r>
              <a:rPr lang="en-US" altLang="zh-TW" sz="2000" dirty="0"/>
              <a:t>+</a:t>
            </a:r>
            <a:r>
              <a:rPr lang="zh-TW" altLang="en-US" sz="2000" dirty="0"/>
              <a:t> 基礎建設整合</a:t>
            </a:r>
            <a:endParaRPr 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F2F1B5-B3E0-4405-A3A0-EA31F99744B6}"/>
              </a:ext>
            </a:extLst>
          </p:cNvPr>
          <p:cNvSpPr/>
          <p:nvPr/>
        </p:nvSpPr>
        <p:spPr bwMode="auto">
          <a:xfrm rot="2883594">
            <a:off x="9138805" y="379249"/>
            <a:ext cx="4972050" cy="571500"/>
          </a:xfrm>
          <a:prstGeom prst="rect">
            <a:avLst/>
          </a:prstGeom>
          <a:solidFill>
            <a:schemeClr val="accent1"/>
          </a:solidFill>
          <a:ln w="38100">
            <a:solidFill>
              <a:srgbClr val="FFFF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#1 RECAP</a:t>
            </a:r>
          </a:p>
        </p:txBody>
      </p:sp>
    </p:spTree>
    <p:extLst>
      <p:ext uri="{BB962C8B-B14F-4D97-AF65-F5344CB8AC3E}">
        <p14:creationId xmlns:p14="http://schemas.microsoft.com/office/powerpoint/2010/main" val="37314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1AE6E-F369-428F-8592-E88A74BCD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大規模導入微服務架構的事前規劃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43FD3E-7CE7-471E-98AB-56FA40593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微服務架構 </a:t>
            </a:r>
            <a:r>
              <a:rPr lang="en-US" altLang="zh-TW" dirty="0"/>
              <a:t>+</a:t>
            </a:r>
            <a:r>
              <a:rPr lang="zh-TW" altLang="en-US" dirty="0"/>
              <a:t> 多租戶設計 </a:t>
            </a:r>
            <a:r>
              <a:rPr lang="en-US" altLang="zh-TW" dirty="0"/>
              <a:t>+ </a:t>
            </a:r>
            <a:r>
              <a:rPr lang="zh-TW" altLang="en-US" dirty="0"/>
              <a:t>大規模部署開發</a:t>
            </a:r>
          </a:p>
        </p:txBody>
      </p:sp>
    </p:spTree>
    <p:extLst>
      <p:ext uri="{BB962C8B-B14F-4D97-AF65-F5344CB8AC3E}">
        <p14:creationId xmlns:p14="http://schemas.microsoft.com/office/powerpoint/2010/main" val="297905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EF26F6D-34B8-4C8B-98DA-946F93708B71}"/>
              </a:ext>
            </a:extLst>
          </p:cNvPr>
          <p:cNvSpPr/>
          <p:nvPr/>
        </p:nvSpPr>
        <p:spPr bwMode="auto">
          <a:xfrm>
            <a:off x="4491318" y="591671"/>
            <a:ext cx="3209364" cy="1398494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核心架構設計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41F567-657C-46DB-AD35-85328292C606}"/>
              </a:ext>
            </a:extLst>
          </p:cNvPr>
          <p:cNvSpPr/>
          <p:nvPr/>
        </p:nvSpPr>
        <p:spPr bwMode="auto">
          <a:xfrm>
            <a:off x="2294965" y="2241177"/>
            <a:ext cx="3209364" cy="1398494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決定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維運方式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011E0AF-ADBA-493C-9C07-38B7FE6B4A1B}"/>
              </a:ext>
            </a:extLst>
          </p:cNvPr>
          <p:cNvSpPr/>
          <p:nvPr/>
        </p:nvSpPr>
        <p:spPr bwMode="auto">
          <a:xfrm>
            <a:off x="6687671" y="2241177"/>
            <a:ext cx="3209364" cy="1398494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決定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 開發方式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D0D240F-A664-4E9E-AC38-05FEA27547A8}"/>
              </a:ext>
            </a:extLst>
          </p:cNvPr>
          <p:cNvSpPr/>
          <p:nvPr/>
        </p:nvSpPr>
        <p:spPr bwMode="auto">
          <a:xfrm>
            <a:off x="4491318" y="3998259"/>
            <a:ext cx="3209364" cy="1398494"/>
          </a:xfrm>
          <a:prstGeom prst="round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系統運作規範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C1FE2CA-E6E3-484A-92D1-F9B8AE3C274B}"/>
              </a:ext>
            </a:extLst>
          </p:cNvPr>
          <p:cNvSpPr/>
          <p:nvPr/>
        </p:nvSpPr>
        <p:spPr bwMode="auto">
          <a:xfrm>
            <a:off x="690283" y="3998259"/>
            <a:ext cx="3209364" cy="1398494"/>
          </a:xfrm>
          <a:prstGeom prst="round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服務部署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/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維運管理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F296C9C-4180-4F8B-B022-C55829797A9D}"/>
              </a:ext>
            </a:extLst>
          </p:cNvPr>
          <p:cNvSpPr/>
          <p:nvPr/>
        </p:nvSpPr>
        <p:spPr bwMode="auto">
          <a:xfrm>
            <a:off x="8292353" y="3998259"/>
            <a:ext cx="3209364" cy="1398494"/>
          </a:xfrm>
          <a:prstGeom prst="round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開發框架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/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服務開發</a:t>
            </a:r>
            <a:endParaRPr lang="en-US" sz="2400" dirty="0" err="1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925A782-C7D5-4165-9A22-ACCDC5BAEFCA}"/>
              </a:ext>
            </a:extLst>
          </p:cNvPr>
          <p:cNvSpPr/>
          <p:nvPr/>
        </p:nvSpPr>
        <p:spPr bwMode="auto">
          <a:xfrm rot="1802644">
            <a:off x="4706470" y="1792942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A0997038-A2A7-4146-B691-7A175DB62612}"/>
              </a:ext>
            </a:extLst>
          </p:cNvPr>
          <p:cNvSpPr/>
          <p:nvPr/>
        </p:nvSpPr>
        <p:spPr bwMode="auto">
          <a:xfrm rot="16200000">
            <a:off x="7795696" y="4374776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E5078F13-BFA6-4C34-9854-0EAD9915F3B7}"/>
              </a:ext>
            </a:extLst>
          </p:cNvPr>
          <p:cNvSpPr/>
          <p:nvPr/>
        </p:nvSpPr>
        <p:spPr bwMode="auto">
          <a:xfrm rot="19776949">
            <a:off x="8824871" y="3496235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B5501F4C-39A7-4AA9-BE20-4879DF386002}"/>
              </a:ext>
            </a:extLst>
          </p:cNvPr>
          <p:cNvSpPr/>
          <p:nvPr/>
        </p:nvSpPr>
        <p:spPr bwMode="auto">
          <a:xfrm rot="1802644">
            <a:off x="2994212" y="349558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3BB92208-0666-4E2E-A7F6-5CB998147105}"/>
              </a:ext>
            </a:extLst>
          </p:cNvPr>
          <p:cNvSpPr/>
          <p:nvPr/>
        </p:nvSpPr>
        <p:spPr bwMode="auto">
          <a:xfrm rot="1802644">
            <a:off x="6774436" y="354272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D1E3EEB3-DA88-465F-9B42-376CD5F1BFCE}"/>
              </a:ext>
            </a:extLst>
          </p:cNvPr>
          <p:cNvSpPr/>
          <p:nvPr/>
        </p:nvSpPr>
        <p:spPr bwMode="auto">
          <a:xfrm rot="19776949">
            <a:off x="4771706" y="3539768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76C30953-2874-4E46-B1D1-B74729218AAC}"/>
              </a:ext>
            </a:extLst>
          </p:cNvPr>
          <p:cNvSpPr/>
          <p:nvPr/>
        </p:nvSpPr>
        <p:spPr bwMode="auto">
          <a:xfrm rot="5400000">
            <a:off x="3768775" y="4374776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7D1E1823-C843-417E-B5A9-E606E92EC054}"/>
              </a:ext>
            </a:extLst>
          </p:cNvPr>
          <p:cNvSpPr/>
          <p:nvPr/>
        </p:nvSpPr>
        <p:spPr bwMode="auto">
          <a:xfrm rot="19776949">
            <a:off x="6858722" y="1818543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CFA8E75-5CBD-4326-BBCD-4FBC3CF6FD1A}"/>
              </a:ext>
            </a:extLst>
          </p:cNvPr>
          <p:cNvSpPr/>
          <p:nvPr/>
        </p:nvSpPr>
        <p:spPr bwMode="auto">
          <a:xfrm>
            <a:off x="690283" y="5871883"/>
            <a:ext cx="10811434" cy="1398494"/>
          </a:xfrm>
          <a:prstGeom prst="round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既有系統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階段性轉移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)</a:t>
            </a:r>
            <a:endParaRPr lang="en-US" sz="2400" dirty="0">
              <a:solidFill>
                <a:schemeClr val="accent4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8A995836-4896-4C7A-8DAD-4D5926AD3933}"/>
              </a:ext>
            </a:extLst>
          </p:cNvPr>
          <p:cNvSpPr/>
          <p:nvPr/>
        </p:nvSpPr>
        <p:spPr bwMode="auto">
          <a:xfrm rot="10800000">
            <a:off x="5782235" y="531158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D2423735-3724-4A9C-83ED-9A8CE8FCF676}"/>
              </a:ext>
            </a:extLst>
          </p:cNvPr>
          <p:cNvSpPr/>
          <p:nvPr/>
        </p:nvSpPr>
        <p:spPr bwMode="auto">
          <a:xfrm rot="10800000">
            <a:off x="1954306" y="531158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E785E207-09B6-4F46-8B3F-A56E404BAE7B}"/>
              </a:ext>
            </a:extLst>
          </p:cNvPr>
          <p:cNvSpPr/>
          <p:nvPr/>
        </p:nvSpPr>
        <p:spPr bwMode="auto">
          <a:xfrm rot="10800000">
            <a:off x="9572540" y="531158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F5BEFC1A-CD75-4041-B1AA-41FE13F7CE05}"/>
              </a:ext>
            </a:extLst>
          </p:cNvPr>
          <p:cNvSpPr/>
          <p:nvPr/>
        </p:nvSpPr>
        <p:spPr bwMode="auto">
          <a:xfrm rot="16200000">
            <a:off x="6235837" y="2631139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F335F5A9-9E27-40FD-874F-00A620F84844}"/>
              </a:ext>
            </a:extLst>
          </p:cNvPr>
          <p:cNvSpPr/>
          <p:nvPr/>
        </p:nvSpPr>
        <p:spPr bwMode="auto">
          <a:xfrm rot="5400000">
            <a:off x="5359978" y="2617694"/>
            <a:ext cx="627529" cy="64545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5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B94335-F31D-4F4B-BB4E-F87F6EF17D00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1245976-3b4d-4794-a754-317688483df2"/>
    <ds:schemaRef ds:uri="569b343d-e775-480b-9b2b-6a6986deb9b0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11075</TotalTime>
  <Words>2661</Words>
  <Application>Microsoft Office PowerPoint</Application>
  <PresentationFormat>寬螢幕</PresentationFormat>
  <Paragraphs>448</Paragraphs>
  <Slides>64</Slides>
  <Notes>13</Notes>
  <HiddenSlides>2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微軟正黑體</vt:lpstr>
      <vt:lpstr>微軟正黑體 Light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PowerPoint 簡報</vt:lpstr>
      <vt:lpstr>大規模微服務導入 #2</vt:lpstr>
      <vt:lpstr>PowerPoint 簡報</vt:lpstr>
      <vt:lpstr>PowerPoint 簡報</vt:lpstr>
      <vt:lpstr>PowerPoint 簡報</vt:lpstr>
      <vt:lpstr>前言: 我真的有需要開發自己的框架嗎?</vt:lpstr>
      <vt:lpstr>挑戰 #3</vt:lpstr>
      <vt:lpstr>大規模導入微服務架構的事前規劃</vt:lpstr>
      <vt:lpstr>PowerPoint 簡報</vt:lpstr>
      <vt:lpstr>借鏡別人的經驗: SaaS - 12 factor app</vt:lpstr>
      <vt:lpstr>從 12 factor app 衍生出來的決策</vt:lpstr>
      <vt:lpstr>從 12 factor app 衍生出來的決策 (續)</vt:lpstr>
      <vt:lpstr>從 12 factor app 衍生出來的決策 #2</vt:lpstr>
      <vt:lpstr>PowerPoint 簡報</vt:lpstr>
      <vt:lpstr>91APP 做了那些 .NET / Infra 整合?</vt:lpstr>
      <vt:lpstr>進行中的擴充套件</vt:lpstr>
      <vt:lpstr>DIP: Dependency Inversion Principle</vt:lpstr>
      <vt:lpstr>PowerPoint 簡報</vt:lpstr>
      <vt:lpstr>PowerPoint 簡報</vt:lpstr>
      <vt:lpstr>PowerPoint 簡報</vt:lpstr>
      <vt:lpstr>PowerPoint 簡報</vt:lpstr>
      <vt:lpstr>PowerPoint 簡報</vt:lpstr>
      <vt:lpstr>Coming Soon…</vt:lpstr>
      <vt:lpstr>如何替團隊準備 “基礎建設” 使用環境?</vt:lpstr>
      <vt:lpstr>如何替團隊 “抽象化” 執行環境?</vt:lpstr>
      <vt:lpstr>Demo #1, Hello World</vt:lpstr>
      <vt:lpstr>i18n Demo: 印出目前使用者、時間、餘額</vt:lpstr>
      <vt:lpstr>待解決的開發需求:</vt:lpstr>
      <vt:lpstr>透過 DI 來隔離 “判讀” 與 “使用” 資訊階段</vt:lpstr>
      <vt:lpstr>IServiceCollection Demo</vt:lpstr>
      <vt:lpstr>PowerPoint 簡報</vt:lpstr>
      <vt:lpstr>ConfigManager 做什麼?</vt:lpstr>
      <vt:lpstr>GenericHost Demo</vt:lpstr>
      <vt:lpstr>為91APP量身訂做: 階層式 configuration</vt:lpstr>
      <vt:lpstr>Configuration Source 結構</vt:lpstr>
      <vt:lpstr>DEMO #1 小結</vt:lpstr>
      <vt:lpstr>Demo #2, Hosting WebApps</vt:lpstr>
      <vt:lpstr>PowerPoint 簡報</vt:lpstr>
      <vt:lpstr>Integration TrackContext with Middleware</vt:lpstr>
      <vt:lpstr>PowerPoint 簡報</vt:lpstr>
      <vt:lpstr>PowerPoint 簡報</vt:lpstr>
      <vt:lpstr>Demo #3, Self Management</vt:lpstr>
      <vt:lpstr>內部服務: 不必再依賴 DNS + Load Balancer</vt:lpstr>
      <vt:lpstr>IServiceDiscoverClient Demo</vt:lpstr>
      <vt:lpstr>Service Discovery 的進階應用: 區隔SLA</vt:lpstr>
      <vt:lpstr>Service Discovery 的進階應用: 測試環境區隔</vt:lpstr>
      <vt:lpstr>IServiceDiscoverClient Demo (Query Tags)</vt:lpstr>
      <vt:lpstr>PowerPoint 簡報</vt:lpstr>
      <vt:lpstr>Core SDK 如何找到 Config Server 在哪裡?</vt:lpstr>
      <vt:lpstr>服務開發規範: Self Management</vt:lpstr>
      <vt:lpstr>Demo #4, Context Transfer</vt:lpstr>
      <vt:lpstr>透過 Http 呼叫其他服務 (sync):</vt:lpstr>
      <vt:lpstr>透過 Message Queue 呼叫其他服務 (async):</vt:lpstr>
      <vt:lpstr>有哪些情況需要轉移 TrackContext ?</vt:lpstr>
      <vt:lpstr>為什麼要嚴格管控 TrackContext ?</vt:lpstr>
      <vt:lpstr>Message Queue Based RPC</vt:lpstr>
      <vt:lpstr>DevOps: 將維運也當作需求的來源</vt:lpstr>
      <vt:lpstr>後記: 我們的環境</vt:lpstr>
      <vt:lpstr>做好一切準備，協助團隊架構轉移。</vt:lpstr>
      <vt:lpstr>PowerPoint 簡報</vt:lpstr>
      <vt:lpstr>Question?</vt:lpstr>
      <vt:lpstr>PowerPoint 簡報</vt:lpstr>
      <vt:lpstr>Thank You!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98</cp:revision>
  <dcterms:created xsi:type="dcterms:W3CDTF">2018-01-09T22:22:16Z</dcterms:created>
  <dcterms:modified xsi:type="dcterms:W3CDTF">2019-11-09T03:49:25Z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